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264" r:id="rId2"/>
    <p:sldId id="263" r:id="rId3"/>
    <p:sldId id="259" r:id="rId4"/>
    <p:sldId id="265" r:id="rId5"/>
    <p:sldId id="260" r:id="rId6"/>
    <p:sldId id="261" r:id="rId7"/>
    <p:sldId id="262" r:id="rId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F21B0-EBD2-4BD1-870C-6EABAD4A0878}" type="datetimeFigureOut">
              <a:rPr lang="zh-TW" altLang="en-US" smtClean="0"/>
              <a:t>2017/9/12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A146D-ECC8-4A4D-88DE-1A82AC58D0DD}" type="slidenum">
              <a:rPr lang="zh-TW" altLang="en-US" smtClean="0"/>
              <a:t>‹#›</a:t>
            </a:fld>
            <a:endParaRPr lang="zh-TW" altLang="en-US"/>
          </a:p>
        </p:txBody>
      </p:sp>
    </p:spTree>
    <p:extLst>
      <p:ext uri="{BB962C8B-B14F-4D97-AF65-F5344CB8AC3E}">
        <p14:creationId xmlns:p14="http://schemas.microsoft.com/office/powerpoint/2010/main" val="166354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F48DA-232F-4DDC-B907-D58FC9E51537}" type="slidenum">
              <a:rPr lang="zh-TW" altLang="en-US"/>
              <a:pPr/>
              <a:t>1</a:t>
            </a:fld>
            <a:endParaRPr lang="en-US" altLang="zh-TW"/>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344823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76250" y="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76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fld id="{9C79135E-A301-4033-95AC-01119BF88BBF}"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6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p:cNvSpPr>
            <a:spLocks noGrp="1" noChangeArrowheads="1"/>
          </p:cNvSpPr>
          <p:nvPr>
            <p:ph type="sldNum" sz="quarter" idx="12"/>
          </p:nvPr>
        </p:nvSpPr>
        <p:spPr>
          <a:ln/>
        </p:spPr>
        <p:txBody>
          <a:bodyPr/>
          <a:lstStyle>
            <a:lvl1pPr>
              <a:defRPr/>
            </a:lvl1pPr>
          </a:lstStyle>
          <a:p>
            <a:pPr>
              <a:defRPr/>
            </a:pPr>
            <a:fld id="{D9BD29C6-6D28-497A-BE09-D4D4EE79A1E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D689D621-B978-4EB7-980E-A46782B67A04}"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98C0865A-B90C-4543-A4C5-691580F4256B}" type="slidenum">
              <a:rPr lang="zh-TW" altLang="en-US"/>
              <a:pPr/>
              <a:t>‹#›</a:t>
            </a:fld>
            <a:endParaRPr lang="en-US" altLang="zh-TW"/>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mailto:lgg@cs.ntust.edu.tw"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6"/>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7"/>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tw.rd.yahoo.com/referurl/imgsearch/topic/de/*http:/www.jajh.tp.edu.tw/d5/&#22320;&#29702;&#31185;/images/&#27683;&#35937;&#34907;&#26143;-&#21205;&#24907;.gif"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hyperlink" Target="http://learn.cmappers.net/resource/1L2W8CZG2-KLRBP-25YK"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4"/>
          <p:cNvSpPr>
            <a:spLocks noGrp="1"/>
          </p:cNvSpPr>
          <p:nvPr>
            <p:ph type="sldNum" sz="quarter" idx="11"/>
          </p:nvPr>
        </p:nvSpPr>
        <p:spPr/>
        <p:txBody>
          <a:bodyPr/>
          <a:lstStyle/>
          <a:p>
            <a:fld id="{B95307DA-CF93-4C03-8212-2FD46EF16D67}" type="slidenum">
              <a:rPr lang="zh-TW" altLang="en-US"/>
              <a:pPr/>
              <a:t>1</a:t>
            </a:fld>
            <a:endParaRPr lang="en-US" altLang="zh-TW"/>
          </a:p>
        </p:txBody>
      </p:sp>
      <p:sp>
        <p:nvSpPr>
          <p:cNvPr id="375829" name="Rectangle 21"/>
          <p:cNvSpPr>
            <a:spLocks noGrp="1" noChangeArrowheads="1"/>
          </p:cNvSpPr>
          <p:nvPr>
            <p:ph type="title"/>
          </p:nvPr>
        </p:nvSpPr>
        <p:spPr>
          <a:xfrm>
            <a:off x="1000100" y="285728"/>
            <a:ext cx="6934200" cy="1143000"/>
          </a:xfrm>
        </p:spPr>
        <p:txBody>
          <a:bodyPr/>
          <a:lstStyle/>
          <a:p>
            <a:r>
              <a:rPr lang="zh-TW" altLang="en-US" dirty="0"/>
              <a:t>資料、資訊、知識、智慧</a:t>
            </a:r>
          </a:p>
        </p:txBody>
      </p:sp>
      <p:sp>
        <p:nvSpPr>
          <p:cNvPr id="375835" name="Freeform 27"/>
          <p:cNvSpPr>
            <a:spLocks/>
          </p:cNvSpPr>
          <p:nvPr/>
        </p:nvSpPr>
        <p:spPr bwMode="blackWhite">
          <a:xfrm>
            <a:off x="5516563" y="4754563"/>
            <a:ext cx="1347787" cy="1579562"/>
          </a:xfrm>
          <a:custGeom>
            <a:avLst/>
            <a:gdLst/>
            <a:ahLst/>
            <a:cxnLst>
              <a:cxn ang="0">
                <a:pos x="498" y="1145"/>
              </a:cxn>
              <a:cxn ang="0">
                <a:pos x="0" y="401"/>
              </a:cxn>
              <a:cxn ang="0">
                <a:pos x="366" y="0"/>
              </a:cxn>
              <a:cxn ang="0">
                <a:pos x="978" y="631"/>
              </a:cxn>
              <a:cxn ang="0">
                <a:pos x="498" y="1145"/>
              </a:cxn>
            </a:cxnLst>
            <a:rect l="0" t="0" r="r" b="b"/>
            <a:pathLst>
              <a:path w="979" h="1146">
                <a:moveTo>
                  <a:pt x="498" y="1145"/>
                </a:moveTo>
                <a:lnTo>
                  <a:pt x="0" y="401"/>
                </a:lnTo>
                <a:lnTo>
                  <a:pt x="366" y="0"/>
                </a:lnTo>
                <a:lnTo>
                  <a:pt x="978" y="631"/>
                </a:lnTo>
                <a:lnTo>
                  <a:pt x="498" y="1145"/>
                </a:lnTo>
              </a:path>
            </a:pathLst>
          </a:custGeom>
          <a:solidFill>
            <a:schemeClr val="accent2"/>
          </a:solidFill>
          <a:ln w="9525" cap="rnd">
            <a:solidFill>
              <a:schemeClr val="bg2"/>
            </a:solidFill>
            <a:round/>
            <a:headEnd type="none" w="sm" len="sm"/>
            <a:tailEnd type="none" w="sm" len="sm"/>
          </a:ln>
          <a:effectLst/>
        </p:spPr>
        <p:txBody>
          <a:bodyPr/>
          <a:lstStyle/>
          <a:p>
            <a:endParaRPr lang="zh-TW" altLang="en-US"/>
          </a:p>
        </p:txBody>
      </p:sp>
      <p:sp>
        <p:nvSpPr>
          <p:cNvPr id="375836" name="Freeform 28"/>
          <p:cNvSpPr>
            <a:spLocks/>
          </p:cNvSpPr>
          <p:nvPr/>
        </p:nvSpPr>
        <p:spPr bwMode="blackWhite">
          <a:xfrm>
            <a:off x="682625" y="4660913"/>
            <a:ext cx="5338763" cy="558800"/>
          </a:xfrm>
          <a:custGeom>
            <a:avLst/>
            <a:gdLst/>
            <a:ahLst/>
            <a:cxnLst>
              <a:cxn ang="0">
                <a:pos x="0" y="404"/>
              </a:cxn>
              <a:cxn ang="0">
                <a:pos x="3510" y="404"/>
              </a:cxn>
              <a:cxn ang="0">
                <a:pos x="3875" y="0"/>
              </a:cxn>
              <a:cxn ang="0">
                <a:pos x="692" y="2"/>
              </a:cxn>
              <a:cxn ang="0">
                <a:pos x="0" y="404"/>
              </a:cxn>
            </a:cxnLst>
            <a:rect l="0" t="0" r="r" b="b"/>
            <a:pathLst>
              <a:path w="3876" h="405">
                <a:moveTo>
                  <a:pt x="0" y="404"/>
                </a:moveTo>
                <a:lnTo>
                  <a:pt x="3510" y="404"/>
                </a:lnTo>
                <a:lnTo>
                  <a:pt x="3875" y="0"/>
                </a:lnTo>
                <a:lnTo>
                  <a:pt x="692" y="2"/>
                </a:lnTo>
                <a:lnTo>
                  <a:pt x="0" y="404"/>
                </a:lnTo>
              </a:path>
            </a:pathLst>
          </a:custGeom>
          <a:solidFill>
            <a:schemeClr val="accent1">
              <a:alpha val="50000"/>
            </a:schemeClr>
          </a:solidFill>
          <a:ln w="9525" cap="rnd" cmpd="sng">
            <a:solidFill>
              <a:schemeClr val="bg2"/>
            </a:solidFill>
            <a:round/>
            <a:headEnd type="none" w="sm" len="sm"/>
            <a:tailEnd type="none" w="sm" len="sm"/>
          </a:ln>
          <a:effectLst/>
        </p:spPr>
        <p:txBody>
          <a:bodyPr/>
          <a:lstStyle/>
          <a:p>
            <a:endParaRPr lang="zh-TW" altLang="en-US"/>
          </a:p>
        </p:txBody>
      </p:sp>
      <p:sp>
        <p:nvSpPr>
          <p:cNvPr id="375837" name="Freeform 29"/>
          <p:cNvSpPr>
            <a:spLocks/>
          </p:cNvSpPr>
          <p:nvPr/>
        </p:nvSpPr>
        <p:spPr bwMode="blackWhite">
          <a:xfrm>
            <a:off x="0" y="5214950"/>
            <a:ext cx="6203950" cy="1025525"/>
          </a:xfrm>
          <a:custGeom>
            <a:avLst/>
            <a:gdLst/>
            <a:ahLst/>
            <a:cxnLst>
              <a:cxn ang="0">
                <a:pos x="0" y="743"/>
              </a:cxn>
              <a:cxn ang="0">
                <a:pos x="4503" y="743"/>
              </a:cxn>
              <a:cxn ang="0">
                <a:pos x="4003" y="0"/>
              </a:cxn>
              <a:cxn ang="0">
                <a:pos x="494" y="0"/>
              </a:cxn>
              <a:cxn ang="0">
                <a:pos x="0" y="743"/>
              </a:cxn>
            </a:cxnLst>
            <a:rect l="0" t="0" r="r" b="b"/>
            <a:pathLst>
              <a:path w="4504" h="744">
                <a:moveTo>
                  <a:pt x="0" y="743"/>
                </a:moveTo>
                <a:lnTo>
                  <a:pt x="4503" y="743"/>
                </a:lnTo>
                <a:lnTo>
                  <a:pt x="4003" y="0"/>
                </a:lnTo>
                <a:lnTo>
                  <a:pt x="494" y="0"/>
                </a:lnTo>
                <a:lnTo>
                  <a:pt x="0" y="743"/>
                </a:lnTo>
              </a:path>
            </a:pathLst>
          </a:custGeom>
          <a:solidFill>
            <a:schemeClr val="accent1"/>
          </a:solidFill>
          <a:ln w="9525" cap="rnd">
            <a:solidFill>
              <a:schemeClr val="bg2"/>
            </a:solidFill>
            <a:round/>
            <a:headEnd type="none" w="sm" len="sm"/>
            <a:tailEnd type="none" w="sm" len="sm"/>
          </a:ln>
          <a:effectLst/>
        </p:spPr>
        <p:txBody>
          <a:bodyPr/>
          <a:lstStyle/>
          <a:p>
            <a:endParaRPr lang="zh-TW" altLang="en-US"/>
          </a:p>
        </p:txBody>
      </p:sp>
      <p:sp>
        <p:nvSpPr>
          <p:cNvPr id="375838" name="Freeform 30"/>
          <p:cNvSpPr>
            <a:spLocks/>
          </p:cNvSpPr>
          <p:nvPr/>
        </p:nvSpPr>
        <p:spPr bwMode="blackWhite">
          <a:xfrm>
            <a:off x="4714875" y="3686188"/>
            <a:ext cx="1176338" cy="1368425"/>
          </a:xfrm>
          <a:custGeom>
            <a:avLst/>
            <a:gdLst/>
            <a:ahLst/>
            <a:cxnLst>
              <a:cxn ang="0">
                <a:pos x="0" y="269"/>
              </a:cxn>
              <a:cxn ang="0">
                <a:pos x="505" y="992"/>
              </a:cxn>
              <a:cxn ang="0">
                <a:pos x="853" y="621"/>
              </a:cxn>
              <a:cxn ang="0">
                <a:pos x="245" y="0"/>
              </a:cxn>
              <a:cxn ang="0">
                <a:pos x="0" y="269"/>
              </a:cxn>
            </a:cxnLst>
            <a:rect l="0" t="0" r="r" b="b"/>
            <a:pathLst>
              <a:path w="854" h="993">
                <a:moveTo>
                  <a:pt x="0" y="269"/>
                </a:moveTo>
                <a:lnTo>
                  <a:pt x="505" y="992"/>
                </a:lnTo>
                <a:lnTo>
                  <a:pt x="853" y="621"/>
                </a:lnTo>
                <a:lnTo>
                  <a:pt x="245" y="0"/>
                </a:lnTo>
                <a:lnTo>
                  <a:pt x="0" y="269"/>
                </a:lnTo>
              </a:path>
            </a:pathLst>
          </a:custGeom>
          <a:solidFill>
            <a:schemeClr val="accent2"/>
          </a:solidFill>
          <a:ln w="9525" cap="rnd" cmpd="sng">
            <a:solidFill>
              <a:schemeClr val="bg2"/>
            </a:solidFill>
            <a:prstDash val="solid"/>
            <a:round/>
            <a:headEnd type="none" w="sm" len="sm"/>
            <a:tailEnd type="none" w="sm" len="sm"/>
          </a:ln>
          <a:effectLst/>
        </p:spPr>
        <p:txBody>
          <a:bodyPr/>
          <a:lstStyle/>
          <a:p>
            <a:endParaRPr lang="zh-TW" altLang="en-US"/>
          </a:p>
        </p:txBody>
      </p:sp>
      <p:sp>
        <p:nvSpPr>
          <p:cNvPr id="375839" name="Freeform 31"/>
          <p:cNvSpPr>
            <a:spLocks/>
          </p:cNvSpPr>
          <p:nvPr/>
        </p:nvSpPr>
        <p:spPr bwMode="blackWhite">
          <a:xfrm>
            <a:off x="1485900" y="3686188"/>
            <a:ext cx="3565525" cy="371475"/>
          </a:xfrm>
          <a:custGeom>
            <a:avLst/>
            <a:gdLst/>
            <a:ahLst/>
            <a:cxnLst>
              <a:cxn ang="0">
                <a:pos x="0" y="268"/>
              </a:cxn>
              <a:cxn ang="0">
                <a:pos x="2342" y="268"/>
              </a:cxn>
              <a:cxn ang="0">
                <a:pos x="2588" y="0"/>
              </a:cxn>
              <a:cxn ang="0">
                <a:pos x="653" y="0"/>
              </a:cxn>
              <a:cxn ang="0">
                <a:pos x="0" y="268"/>
              </a:cxn>
            </a:cxnLst>
            <a:rect l="0" t="0" r="r" b="b"/>
            <a:pathLst>
              <a:path w="2589" h="269">
                <a:moveTo>
                  <a:pt x="0" y="268"/>
                </a:moveTo>
                <a:lnTo>
                  <a:pt x="2342" y="268"/>
                </a:lnTo>
                <a:lnTo>
                  <a:pt x="2588" y="0"/>
                </a:lnTo>
                <a:lnTo>
                  <a:pt x="653" y="0"/>
                </a:lnTo>
                <a:lnTo>
                  <a:pt x="0" y="268"/>
                </a:lnTo>
              </a:path>
            </a:pathLst>
          </a:custGeom>
          <a:solidFill>
            <a:schemeClr val="accent1">
              <a:alpha val="50000"/>
            </a:schemeClr>
          </a:solidFill>
          <a:ln w="9525" cap="rnd" cmpd="sng">
            <a:solidFill>
              <a:schemeClr val="bg2"/>
            </a:solidFill>
            <a:prstDash val="solid"/>
            <a:round/>
            <a:headEnd type="none" w="sm" len="sm"/>
            <a:tailEnd type="none" w="sm" len="sm"/>
          </a:ln>
          <a:effectLst/>
        </p:spPr>
        <p:txBody>
          <a:bodyPr/>
          <a:lstStyle/>
          <a:p>
            <a:endParaRPr lang="zh-TW" altLang="en-US"/>
          </a:p>
        </p:txBody>
      </p:sp>
      <p:sp>
        <p:nvSpPr>
          <p:cNvPr id="375840" name="Freeform 32"/>
          <p:cNvSpPr>
            <a:spLocks/>
          </p:cNvSpPr>
          <p:nvPr/>
        </p:nvSpPr>
        <p:spPr bwMode="blackWhite">
          <a:xfrm>
            <a:off x="795338" y="4056075"/>
            <a:ext cx="4619625" cy="1000125"/>
          </a:xfrm>
          <a:custGeom>
            <a:avLst/>
            <a:gdLst/>
            <a:ahLst/>
            <a:cxnLst>
              <a:cxn ang="0">
                <a:pos x="0" y="725"/>
              </a:cxn>
              <a:cxn ang="0">
                <a:pos x="3353" y="725"/>
              </a:cxn>
              <a:cxn ang="0">
                <a:pos x="2844" y="0"/>
              </a:cxn>
              <a:cxn ang="0">
                <a:pos x="499" y="0"/>
              </a:cxn>
              <a:cxn ang="0">
                <a:pos x="0" y="725"/>
              </a:cxn>
            </a:cxnLst>
            <a:rect l="0" t="0" r="r" b="b"/>
            <a:pathLst>
              <a:path w="3354" h="726">
                <a:moveTo>
                  <a:pt x="0" y="725"/>
                </a:moveTo>
                <a:lnTo>
                  <a:pt x="3353" y="725"/>
                </a:lnTo>
                <a:lnTo>
                  <a:pt x="2844" y="0"/>
                </a:lnTo>
                <a:lnTo>
                  <a:pt x="499" y="0"/>
                </a:lnTo>
                <a:lnTo>
                  <a:pt x="0" y="725"/>
                </a:lnTo>
              </a:path>
            </a:pathLst>
          </a:custGeom>
          <a:solidFill>
            <a:schemeClr val="accent1"/>
          </a:solidFill>
          <a:ln w="9525" cap="rnd" cmpd="sng">
            <a:solidFill>
              <a:schemeClr val="bg2"/>
            </a:solidFill>
            <a:prstDash val="solid"/>
            <a:round/>
            <a:headEnd type="none" w="sm" len="sm"/>
            <a:tailEnd type="none" w="sm" len="sm"/>
          </a:ln>
          <a:effectLst/>
        </p:spPr>
        <p:txBody>
          <a:bodyPr/>
          <a:lstStyle/>
          <a:p>
            <a:endParaRPr lang="zh-TW" altLang="en-US"/>
          </a:p>
        </p:txBody>
      </p:sp>
      <p:sp>
        <p:nvSpPr>
          <p:cNvPr id="375841" name="Freeform 33"/>
          <p:cNvSpPr>
            <a:spLocks/>
          </p:cNvSpPr>
          <p:nvPr/>
        </p:nvSpPr>
        <p:spPr bwMode="blackWhite">
          <a:xfrm>
            <a:off x="2300288" y="2689238"/>
            <a:ext cx="1782762" cy="180975"/>
          </a:xfrm>
          <a:custGeom>
            <a:avLst/>
            <a:gdLst/>
            <a:ahLst/>
            <a:cxnLst>
              <a:cxn ang="0">
                <a:pos x="0" y="130"/>
              </a:cxn>
              <a:cxn ang="0">
                <a:pos x="1166" y="130"/>
              </a:cxn>
              <a:cxn ang="0">
                <a:pos x="1294" y="0"/>
              </a:cxn>
              <a:cxn ang="0">
                <a:pos x="403" y="0"/>
              </a:cxn>
              <a:cxn ang="0">
                <a:pos x="0" y="130"/>
              </a:cxn>
            </a:cxnLst>
            <a:rect l="0" t="0" r="r" b="b"/>
            <a:pathLst>
              <a:path w="1295" h="131">
                <a:moveTo>
                  <a:pt x="0" y="130"/>
                </a:moveTo>
                <a:lnTo>
                  <a:pt x="1166" y="130"/>
                </a:lnTo>
                <a:lnTo>
                  <a:pt x="1294" y="0"/>
                </a:lnTo>
                <a:lnTo>
                  <a:pt x="403" y="0"/>
                </a:lnTo>
                <a:lnTo>
                  <a:pt x="0" y="130"/>
                </a:lnTo>
              </a:path>
            </a:pathLst>
          </a:custGeom>
          <a:solidFill>
            <a:schemeClr val="accent1">
              <a:alpha val="50000"/>
            </a:schemeClr>
          </a:solidFill>
          <a:ln w="9525" cap="rnd" cmpd="sng">
            <a:solidFill>
              <a:schemeClr val="bg2"/>
            </a:solidFill>
            <a:prstDash val="solid"/>
            <a:round/>
            <a:headEnd type="none" w="sm" len="sm"/>
            <a:tailEnd type="none" w="sm" len="sm"/>
          </a:ln>
          <a:effectLst/>
        </p:spPr>
        <p:txBody>
          <a:bodyPr/>
          <a:lstStyle/>
          <a:p>
            <a:endParaRPr lang="zh-TW" altLang="en-US"/>
          </a:p>
        </p:txBody>
      </p:sp>
      <p:sp>
        <p:nvSpPr>
          <p:cNvPr id="375842" name="Freeform 34"/>
          <p:cNvSpPr>
            <a:spLocks/>
          </p:cNvSpPr>
          <p:nvPr/>
        </p:nvSpPr>
        <p:spPr bwMode="blackWhite">
          <a:xfrm>
            <a:off x="3886200" y="2690825"/>
            <a:ext cx="1012825" cy="1198563"/>
          </a:xfrm>
          <a:custGeom>
            <a:avLst/>
            <a:gdLst/>
            <a:ahLst/>
            <a:cxnLst>
              <a:cxn ang="0">
                <a:pos x="502" y="869"/>
              </a:cxn>
              <a:cxn ang="0">
                <a:pos x="734" y="619"/>
              </a:cxn>
              <a:cxn ang="0">
                <a:pos x="126" y="0"/>
              </a:cxn>
              <a:cxn ang="0">
                <a:pos x="0" y="130"/>
              </a:cxn>
              <a:cxn ang="0">
                <a:pos x="502" y="869"/>
              </a:cxn>
            </a:cxnLst>
            <a:rect l="0" t="0" r="r" b="b"/>
            <a:pathLst>
              <a:path w="735" h="870">
                <a:moveTo>
                  <a:pt x="502" y="869"/>
                </a:moveTo>
                <a:lnTo>
                  <a:pt x="734" y="619"/>
                </a:lnTo>
                <a:lnTo>
                  <a:pt x="126" y="0"/>
                </a:lnTo>
                <a:lnTo>
                  <a:pt x="0" y="130"/>
                </a:lnTo>
                <a:lnTo>
                  <a:pt x="502" y="869"/>
                </a:lnTo>
              </a:path>
            </a:pathLst>
          </a:custGeom>
          <a:solidFill>
            <a:schemeClr val="accent2"/>
          </a:solidFill>
          <a:ln w="9525" cap="rnd" cmpd="sng">
            <a:solidFill>
              <a:schemeClr val="bg2"/>
            </a:solidFill>
            <a:prstDash val="solid"/>
            <a:round/>
            <a:headEnd type="none" w="sm" len="sm"/>
            <a:tailEnd type="none" w="sm" len="sm"/>
          </a:ln>
          <a:effectLst/>
        </p:spPr>
        <p:txBody>
          <a:bodyPr/>
          <a:lstStyle/>
          <a:p>
            <a:endParaRPr lang="zh-TW" altLang="en-US"/>
          </a:p>
        </p:txBody>
      </p:sp>
      <p:sp>
        <p:nvSpPr>
          <p:cNvPr id="375843" name="Freeform 35"/>
          <p:cNvSpPr>
            <a:spLocks/>
          </p:cNvSpPr>
          <p:nvPr/>
        </p:nvSpPr>
        <p:spPr bwMode="blackWhite">
          <a:xfrm>
            <a:off x="1600200" y="2868625"/>
            <a:ext cx="3001963" cy="1020763"/>
          </a:xfrm>
          <a:custGeom>
            <a:avLst/>
            <a:gdLst/>
            <a:ahLst/>
            <a:cxnLst>
              <a:cxn ang="0">
                <a:pos x="0" y="740"/>
              </a:cxn>
              <a:cxn ang="0">
                <a:pos x="2178" y="740"/>
              </a:cxn>
              <a:cxn ang="0">
                <a:pos x="1672" y="0"/>
              </a:cxn>
              <a:cxn ang="0">
                <a:pos x="505" y="0"/>
              </a:cxn>
              <a:cxn ang="0">
                <a:pos x="0" y="740"/>
              </a:cxn>
            </a:cxnLst>
            <a:rect l="0" t="0" r="r" b="b"/>
            <a:pathLst>
              <a:path w="2179" h="741">
                <a:moveTo>
                  <a:pt x="0" y="740"/>
                </a:moveTo>
                <a:lnTo>
                  <a:pt x="2178" y="740"/>
                </a:lnTo>
                <a:lnTo>
                  <a:pt x="1672" y="0"/>
                </a:lnTo>
                <a:lnTo>
                  <a:pt x="505" y="0"/>
                </a:lnTo>
                <a:lnTo>
                  <a:pt x="0" y="740"/>
                </a:lnTo>
              </a:path>
            </a:pathLst>
          </a:custGeom>
          <a:solidFill>
            <a:schemeClr val="accent1"/>
          </a:solidFill>
          <a:ln w="9525" cap="rnd" cmpd="sng">
            <a:solidFill>
              <a:schemeClr val="bg2"/>
            </a:solidFill>
            <a:prstDash val="solid"/>
            <a:round/>
            <a:headEnd type="none" w="sm" len="sm"/>
            <a:tailEnd type="none" w="sm" len="sm"/>
          </a:ln>
          <a:effectLst/>
        </p:spPr>
        <p:txBody>
          <a:bodyPr/>
          <a:lstStyle/>
          <a:p>
            <a:endParaRPr lang="zh-TW" altLang="en-US"/>
          </a:p>
        </p:txBody>
      </p:sp>
      <p:sp>
        <p:nvSpPr>
          <p:cNvPr id="375844" name="Freeform 36"/>
          <p:cNvSpPr>
            <a:spLocks/>
          </p:cNvSpPr>
          <p:nvPr/>
        </p:nvSpPr>
        <p:spPr bwMode="blackWhite">
          <a:xfrm>
            <a:off x="3095625" y="1703400"/>
            <a:ext cx="858838" cy="1012825"/>
          </a:xfrm>
          <a:custGeom>
            <a:avLst/>
            <a:gdLst/>
            <a:ahLst/>
            <a:cxnLst>
              <a:cxn ang="0">
                <a:pos x="505" y="734"/>
              </a:cxn>
              <a:cxn ang="0">
                <a:pos x="622" y="620"/>
              </a:cxn>
              <a:cxn ang="0">
                <a:pos x="0" y="0"/>
              </a:cxn>
              <a:cxn ang="0">
                <a:pos x="505" y="734"/>
              </a:cxn>
            </a:cxnLst>
            <a:rect l="0" t="0" r="r" b="b"/>
            <a:pathLst>
              <a:path w="623" h="735">
                <a:moveTo>
                  <a:pt x="505" y="734"/>
                </a:moveTo>
                <a:lnTo>
                  <a:pt x="622" y="620"/>
                </a:lnTo>
                <a:lnTo>
                  <a:pt x="0" y="0"/>
                </a:lnTo>
                <a:lnTo>
                  <a:pt x="505" y="734"/>
                </a:lnTo>
              </a:path>
            </a:pathLst>
          </a:custGeom>
          <a:solidFill>
            <a:schemeClr val="accent2"/>
          </a:solidFill>
          <a:ln w="9525" cap="rnd" cmpd="sng">
            <a:solidFill>
              <a:schemeClr val="bg2"/>
            </a:solidFill>
            <a:prstDash val="solid"/>
            <a:round/>
            <a:headEnd type="none" w="sm" len="sm"/>
            <a:tailEnd type="none" w="sm" len="sm"/>
          </a:ln>
          <a:effectLst/>
        </p:spPr>
        <p:txBody>
          <a:bodyPr/>
          <a:lstStyle/>
          <a:p>
            <a:endParaRPr lang="zh-TW" altLang="en-US"/>
          </a:p>
        </p:txBody>
      </p:sp>
      <p:sp>
        <p:nvSpPr>
          <p:cNvPr id="375845" name="Freeform 37"/>
          <p:cNvSpPr>
            <a:spLocks/>
          </p:cNvSpPr>
          <p:nvPr/>
        </p:nvSpPr>
        <p:spPr bwMode="blackWhite">
          <a:xfrm>
            <a:off x="2401888" y="1703400"/>
            <a:ext cx="1392237" cy="1012825"/>
          </a:xfrm>
          <a:custGeom>
            <a:avLst/>
            <a:gdLst/>
            <a:ahLst/>
            <a:cxnLst>
              <a:cxn ang="0">
                <a:pos x="0" y="734"/>
              </a:cxn>
              <a:cxn ang="0">
                <a:pos x="1010" y="734"/>
              </a:cxn>
              <a:cxn ang="0">
                <a:pos x="505" y="0"/>
              </a:cxn>
              <a:cxn ang="0">
                <a:pos x="0" y="734"/>
              </a:cxn>
            </a:cxnLst>
            <a:rect l="0" t="0" r="r" b="b"/>
            <a:pathLst>
              <a:path w="1011" h="735">
                <a:moveTo>
                  <a:pt x="0" y="734"/>
                </a:moveTo>
                <a:lnTo>
                  <a:pt x="1010" y="734"/>
                </a:lnTo>
                <a:lnTo>
                  <a:pt x="505" y="0"/>
                </a:lnTo>
                <a:lnTo>
                  <a:pt x="0" y="734"/>
                </a:lnTo>
              </a:path>
            </a:pathLst>
          </a:custGeom>
          <a:solidFill>
            <a:schemeClr val="accent1"/>
          </a:solidFill>
          <a:ln w="9525" cap="rnd" cmpd="sng">
            <a:solidFill>
              <a:schemeClr val="bg2"/>
            </a:solidFill>
            <a:prstDash val="solid"/>
            <a:round/>
            <a:headEnd type="none" w="sm" len="sm"/>
            <a:tailEnd type="none" w="sm" len="sm"/>
          </a:ln>
          <a:effectLst/>
        </p:spPr>
        <p:txBody>
          <a:bodyPr/>
          <a:lstStyle/>
          <a:p>
            <a:endParaRPr lang="zh-TW" altLang="en-US"/>
          </a:p>
        </p:txBody>
      </p:sp>
      <p:sp>
        <p:nvSpPr>
          <p:cNvPr id="375846" name="Rectangle 38"/>
          <p:cNvSpPr>
            <a:spLocks noChangeArrowheads="1"/>
          </p:cNvSpPr>
          <p:nvPr/>
        </p:nvSpPr>
        <p:spPr bwMode="black">
          <a:xfrm>
            <a:off x="715963" y="5576900"/>
            <a:ext cx="4770437" cy="369332"/>
          </a:xfrm>
          <a:prstGeom prst="rect">
            <a:avLst/>
          </a:prstGeom>
          <a:noFill/>
          <a:ln w="9525">
            <a:noFill/>
            <a:miter lim="800000"/>
            <a:headEnd/>
            <a:tailEnd/>
          </a:ln>
          <a:effectLst/>
        </p:spPr>
        <p:txBody>
          <a:bodyPr lIns="0" tIns="0" rIns="0" bIns="0" anchor="ctr" anchorCtr="1">
            <a:spAutoFit/>
          </a:bodyPr>
          <a:lstStyle/>
          <a:p>
            <a:pPr defTabSz="762000" eaLnBrk="0" hangingPunct="0"/>
            <a:r>
              <a:rPr lang="zh-TW" altLang="en-US" sz="2400" b="1">
                <a:solidFill>
                  <a:srgbClr val="FF9933"/>
                </a:solidFill>
                <a:ea typeface="標楷體" pitchFamily="65" charset="-120"/>
              </a:rPr>
              <a:t>資料</a:t>
            </a:r>
            <a:endParaRPr lang="en-US" altLang="zh-CN" sz="2400" b="1">
              <a:solidFill>
                <a:srgbClr val="FF9933"/>
              </a:solidFill>
              <a:ea typeface="標楷體" pitchFamily="65" charset="-120"/>
            </a:endParaRPr>
          </a:p>
        </p:txBody>
      </p:sp>
      <p:sp>
        <p:nvSpPr>
          <p:cNvPr id="375847" name="Rectangle 39"/>
          <p:cNvSpPr>
            <a:spLocks noChangeArrowheads="1"/>
          </p:cNvSpPr>
          <p:nvPr/>
        </p:nvSpPr>
        <p:spPr bwMode="black">
          <a:xfrm>
            <a:off x="2239963" y="3271850"/>
            <a:ext cx="1722437" cy="369332"/>
          </a:xfrm>
          <a:prstGeom prst="rect">
            <a:avLst/>
          </a:prstGeom>
          <a:noFill/>
          <a:ln w="9525">
            <a:noFill/>
            <a:miter lim="800000"/>
            <a:headEnd/>
            <a:tailEnd/>
          </a:ln>
          <a:effectLst/>
        </p:spPr>
        <p:txBody>
          <a:bodyPr lIns="0" tIns="0" rIns="0" bIns="0" anchor="ctr" anchorCtr="1">
            <a:spAutoFit/>
          </a:bodyPr>
          <a:lstStyle/>
          <a:p>
            <a:pPr defTabSz="762000" eaLnBrk="0" hangingPunct="0"/>
            <a:r>
              <a:rPr lang="zh-TW" altLang="en-US" sz="2400" b="1" dirty="0">
                <a:solidFill>
                  <a:srgbClr val="FF9933"/>
                </a:solidFill>
                <a:ea typeface="標楷體" pitchFamily="65" charset="-120"/>
              </a:rPr>
              <a:t>知識</a:t>
            </a:r>
            <a:endParaRPr lang="en-US" altLang="zh-CN" sz="2400" b="1" dirty="0">
              <a:solidFill>
                <a:srgbClr val="FF9933"/>
              </a:solidFill>
              <a:ea typeface="標楷體" pitchFamily="65" charset="-120"/>
            </a:endParaRPr>
          </a:p>
        </p:txBody>
      </p:sp>
      <p:sp>
        <p:nvSpPr>
          <p:cNvPr id="375848" name="Rectangle 40"/>
          <p:cNvSpPr>
            <a:spLocks noChangeArrowheads="1"/>
          </p:cNvSpPr>
          <p:nvPr/>
        </p:nvSpPr>
        <p:spPr bwMode="black">
          <a:xfrm>
            <a:off x="2776538" y="2265375"/>
            <a:ext cx="650875" cy="369332"/>
          </a:xfrm>
          <a:prstGeom prst="rect">
            <a:avLst/>
          </a:prstGeom>
          <a:noFill/>
          <a:ln w="9525">
            <a:noFill/>
            <a:miter lim="800000"/>
            <a:headEnd/>
            <a:tailEnd/>
          </a:ln>
          <a:effectLst/>
        </p:spPr>
        <p:txBody>
          <a:bodyPr lIns="0" tIns="0" rIns="0" bIns="0" anchor="ctr" anchorCtr="1">
            <a:spAutoFit/>
          </a:bodyPr>
          <a:lstStyle/>
          <a:p>
            <a:pPr defTabSz="762000" eaLnBrk="0" hangingPunct="0"/>
            <a:r>
              <a:rPr lang="zh-TW" altLang="en-US" sz="2400" b="1" dirty="0">
                <a:solidFill>
                  <a:srgbClr val="FF9933"/>
                </a:solidFill>
                <a:ea typeface="標楷體" pitchFamily="65" charset="-120"/>
              </a:rPr>
              <a:t>智慧</a:t>
            </a:r>
            <a:endParaRPr lang="en-US" altLang="zh-CN" sz="2400" b="1" dirty="0">
              <a:solidFill>
                <a:srgbClr val="FF9933"/>
              </a:solidFill>
              <a:ea typeface="標楷體" pitchFamily="65" charset="-120"/>
            </a:endParaRPr>
          </a:p>
        </p:txBody>
      </p:sp>
      <p:sp>
        <p:nvSpPr>
          <p:cNvPr id="375849" name="Rectangle 41"/>
          <p:cNvSpPr>
            <a:spLocks noChangeArrowheads="1"/>
          </p:cNvSpPr>
          <p:nvPr/>
        </p:nvSpPr>
        <p:spPr bwMode="black">
          <a:xfrm>
            <a:off x="1454150" y="4386275"/>
            <a:ext cx="3294063" cy="369332"/>
          </a:xfrm>
          <a:prstGeom prst="rect">
            <a:avLst/>
          </a:prstGeom>
          <a:noFill/>
          <a:ln w="9525">
            <a:noFill/>
            <a:miter lim="800000"/>
            <a:headEnd/>
            <a:tailEnd/>
          </a:ln>
          <a:effectLst/>
        </p:spPr>
        <p:txBody>
          <a:bodyPr lIns="0" tIns="0" rIns="0" bIns="0" anchor="ctr" anchorCtr="1">
            <a:spAutoFit/>
          </a:bodyPr>
          <a:lstStyle/>
          <a:p>
            <a:pPr defTabSz="762000" eaLnBrk="0" hangingPunct="0"/>
            <a:r>
              <a:rPr lang="zh-TW" altLang="en-US" sz="2400" b="1">
                <a:solidFill>
                  <a:srgbClr val="FF9933"/>
                </a:solidFill>
                <a:ea typeface="標楷體" pitchFamily="65" charset="-120"/>
              </a:rPr>
              <a:t>資訊</a:t>
            </a:r>
            <a:endParaRPr kumimoji="0" lang="en-US" altLang="zh-CN" sz="2400" b="1">
              <a:solidFill>
                <a:srgbClr val="FF9933"/>
              </a:solidFill>
              <a:latin typeface="Arial" charset="0"/>
              <a:ea typeface="標楷體" pitchFamily="65" charset="-120"/>
            </a:endParaRPr>
          </a:p>
        </p:txBody>
      </p:sp>
      <p:sp>
        <p:nvSpPr>
          <p:cNvPr id="375867" name="Rectangle 59"/>
          <p:cNvSpPr>
            <a:spLocks noChangeArrowheads="1"/>
          </p:cNvSpPr>
          <p:nvPr/>
        </p:nvSpPr>
        <p:spPr bwMode="auto">
          <a:xfrm>
            <a:off x="7500958" y="1785926"/>
            <a:ext cx="1220787" cy="838200"/>
          </a:xfrm>
          <a:prstGeom prst="rect">
            <a:avLst/>
          </a:prstGeom>
          <a:noFill/>
          <a:ln w="9525">
            <a:noFill/>
            <a:miter lim="800000"/>
            <a:headEnd/>
            <a:tailEnd/>
          </a:ln>
          <a:effectLst/>
        </p:spPr>
        <p:txBody>
          <a:bodyPr wrap="none" anchor="ctr"/>
          <a:lstStyle/>
          <a:p>
            <a:pPr algn="ctr"/>
            <a:r>
              <a:rPr lang="zh-TW" altLang="en-US" sz="2000" b="1" dirty="0">
                <a:solidFill>
                  <a:srgbClr val="FF0000"/>
                </a:solidFill>
                <a:ea typeface="標楷體" pitchFamily="65" charset="-120"/>
              </a:rPr>
              <a:t>透過應用</a:t>
            </a:r>
          </a:p>
          <a:p>
            <a:pPr algn="ctr"/>
            <a:r>
              <a:rPr lang="zh-TW" altLang="en-US" sz="2000" b="1" dirty="0">
                <a:solidFill>
                  <a:srgbClr val="FF0000"/>
                </a:solidFill>
                <a:ea typeface="標楷體" pitchFamily="65" charset="-120"/>
              </a:rPr>
              <a:t>創造價值</a:t>
            </a:r>
          </a:p>
        </p:txBody>
      </p:sp>
      <p:sp>
        <p:nvSpPr>
          <p:cNvPr id="375868" name="Rectangle 60"/>
          <p:cNvSpPr>
            <a:spLocks noChangeArrowheads="1"/>
          </p:cNvSpPr>
          <p:nvPr/>
        </p:nvSpPr>
        <p:spPr bwMode="auto">
          <a:xfrm>
            <a:off x="7461270" y="2720963"/>
            <a:ext cx="1312863" cy="838200"/>
          </a:xfrm>
          <a:prstGeom prst="rect">
            <a:avLst/>
          </a:prstGeom>
          <a:noFill/>
          <a:ln w="9525">
            <a:noFill/>
            <a:miter lim="800000"/>
            <a:headEnd/>
            <a:tailEnd/>
          </a:ln>
          <a:effectLst/>
        </p:spPr>
        <p:txBody>
          <a:bodyPr wrap="none" anchor="ctr"/>
          <a:lstStyle/>
          <a:p>
            <a:pPr algn="ctr"/>
            <a:r>
              <a:rPr lang="zh-TW" altLang="en-US" sz="2000" b="1" dirty="0">
                <a:solidFill>
                  <a:srgbClr val="CC0000"/>
                </a:solidFill>
                <a:ea typeface="標楷體" pitchFamily="65" charset="-120"/>
              </a:rPr>
              <a:t>開創價值</a:t>
            </a:r>
          </a:p>
        </p:txBody>
      </p:sp>
      <p:sp>
        <p:nvSpPr>
          <p:cNvPr id="375869" name="Rectangle 61"/>
          <p:cNvSpPr>
            <a:spLocks noChangeArrowheads="1"/>
          </p:cNvSpPr>
          <p:nvPr/>
        </p:nvSpPr>
        <p:spPr bwMode="auto">
          <a:xfrm>
            <a:off x="7423170" y="3802051"/>
            <a:ext cx="1403350" cy="838200"/>
          </a:xfrm>
          <a:prstGeom prst="rect">
            <a:avLst/>
          </a:prstGeom>
          <a:noFill/>
          <a:ln w="9525">
            <a:noFill/>
            <a:miter lim="800000"/>
            <a:headEnd/>
            <a:tailEnd/>
          </a:ln>
          <a:effectLst/>
        </p:spPr>
        <p:txBody>
          <a:bodyPr wrap="none" anchor="ctr"/>
          <a:lstStyle/>
          <a:p>
            <a:pPr algn="ctr"/>
            <a:r>
              <a:rPr lang="zh-TW" altLang="en-US" sz="2000" b="1" dirty="0">
                <a:solidFill>
                  <a:srgbClr val="FF0000"/>
                </a:solidFill>
                <a:ea typeface="標楷體" pitchFamily="65" charset="-120"/>
              </a:rPr>
              <a:t>傳達意念</a:t>
            </a:r>
          </a:p>
        </p:txBody>
      </p:sp>
      <p:sp>
        <p:nvSpPr>
          <p:cNvPr id="375870" name="Rectangle 62"/>
          <p:cNvSpPr>
            <a:spLocks noChangeArrowheads="1"/>
          </p:cNvSpPr>
          <p:nvPr/>
        </p:nvSpPr>
        <p:spPr bwMode="auto">
          <a:xfrm>
            <a:off x="7494608" y="4810113"/>
            <a:ext cx="1162050" cy="838200"/>
          </a:xfrm>
          <a:prstGeom prst="rect">
            <a:avLst/>
          </a:prstGeom>
          <a:noFill/>
          <a:ln w="9525">
            <a:noFill/>
            <a:miter lim="800000"/>
            <a:headEnd/>
            <a:tailEnd/>
          </a:ln>
          <a:effectLst/>
        </p:spPr>
        <p:txBody>
          <a:bodyPr wrap="none" anchor="ctr"/>
          <a:lstStyle/>
          <a:p>
            <a:pPr algn="ctr"/>
            <a:r>
              <a:rPr lang="zh-TW" altLang="en-US" sz="2000" b="1">
                <a:solidFill>
                  <a:srgbClr val="CC0000"/>
                </a:solidFill>
                <a:ea typeface="標楷體" pitchFamily="65" charset="-120"/>
              </a:rPr>
              <a:t>顯示事實</a:t>
            </a:r>
          </a:p>
        </p:txBody>
      </p:sp>
      <p:sp>
        <p:nvSpPr>
          <p:cNvPr id="375871" name="Freeform 63"/>
          <p:cNvSpPr>
            <a:spLocks/>
          </p:cNvSpPr>
          <p:nvPr/>
        </p:nvSpPr>
        <p:spPr bwMode="blackWhite">
          <a:xfrm>
            <a:off x="4356100" y="1989138"/>
            <a:ext cx="2943225" cy="558800"/>
          </a:xfrm>
          <a:custGeom>
            <a:avLst/>
            <a:gdLst/>
            <a:ahLst/>
            <a:cxnLst>
              <a:cxn ang="0">
                <a:pos x="0" y="175"/>
              </a:cxn>
              <a:cxn ang="0">
                <a:pos x="2742" y="175"/>
              </a:cxn>
              <a:cxn ang="0">
                <a:pos x="2742" y="0"/>
              </a:cxn>
              <a:cxn ang="0">
                <a:pos x="2950" y="575"/>
              </a:cxn>
              <a:cxn ang="0">
                <a:pos x="2742" y="1150"/>
              </a:cxn>
              <a:cxn ang="0">
                <a:pos x="2742" y="983"/>
              </a:cxn>
              <a:cxn ang="0">
                <a:pos x="0" y="983"/>
              </a:cxn>
              <a:cxn ang="0">
                <a:pos x="0" y="575"/>
              </a:cxn>
              <a:cxn ang="0">
                <a:pos x="0" y="175"/>
              </a:cxn>
            </a:cxnLst>
            <a:rect l="0" t="0" r="r" b="b"/>
            <a:pathLst>
              <a:path w="2951" h="1151">
                <a:moveTo>
                  <a:pt x="0" y="175"/>
                </a:moveTo>
                <a:lnTo>
                  <a:pt x="2742" y="175"/>
                </a:lnTo>
                <a:lnTo>
                  <a:pt x="2742" y="0"/>
                </a:lnTo>
                <a:lnTo>
                  <a:pt x="2950" y="575"/>
                </a:lnTo>
                <a:lnTo>
                  <a:pt x="2742" y="1150"/>
                </a:lnTo>
                <a:lnTo>
                  <a:pt x="2742" y="983"/>
                </a:lnTo>
                <a:lnTo>
                  <a:pt x="0" y="983"/>
                </a:lnTo>
                <a:lnTo>
                  <a:pt x="0" y="575"/>
                </a:lnTo>
                <a:lnTo>
                  <a:pt x="0" y="175"/>
                </a:lnTo>
              </a:path>
            </a:pathLst>
          </a:custGeom>
          <a:solidFill>
            <a:srgbClr val="6699FF"/>
          </a:solidFill>
          <a:ln w="12700" cap="rnd" cmpd="sng">
            <a:solidFill>
              <a:schemeClr val="tx1"/>
            </a:solidFill>
            <a:prstDash val="solid"/>
            <a:round/>
            <a:headEnd/>
            <a:tailEnd/>
          </a:ln>
          <a:effectLst/>
        </p:spPr>
        <p:txBody>
          <a:bodyPr/>
          <a:lstStyle/>
          <a:p>
            <a:endParaRPr lang="zh-TW" altLang="en-US"/>
          </a:p>
        </p:txBody>
      </p:sp>
      <p:sp>
        <p:nvSpPr>
          <p:cNvPr id="375872" name="Freeform 64"/>
          <p:cNvSpPr>
            <a:spLocks/>
          </p:cNvSpPr>
          <p:nvPr/>
        </p:nvSpPr>
        <p:spPr bwMode="blackWhite">
          <a:xfrm>
            <a:off x="5292725" y="2924175"/>
            <a:ext cx="2078038" cy="558800"/>
          </a:xfrm>
          <a:custGeom>
            <a:avLst/>
            <a:gdLst/>
            <a:ahLst/>
            <a:cxnLst>
              <a:cxn ang="0">
                <a:pos x="0" y="175"/>
              </a:cxn>
              <a:cxn ang="0">
                <a:pos x="2742" y="175"/>
              </a:cxn>
              <a:cxn ang="0">
                <a:pos x="2742" y="0"/>
              </a:cxn>
              <a:cxn ang="0">
                <a:pos x="2950" y="575"/>
              </a:cxn>
              <a:cxn ang="0">
                <a:pos x="2742" y="1150"/>
              </a:cxn>
              <a:cxn ang="0">
                <a:pos x="2742" y="983"/>
              </a:cxn>
              <a:cxn ang="0">
                <a:pos x="0" y="983"/>
              </a:cxn>
              <a:cxn ang="0">
                <a:pos x="0" y="575"/>
              </a:cxn>
              <a:cxn ang="0">
                <a:pos x="0" y="175"/>
              </a:cxn>
            </a:cxnLst>
            <a:rect l="0" t="0" r="r" b="b"/>
            <a:pathLst>
              <a:path w="2951" h="1151">
                <a:moveTo>
                  <a:pt x="0" y="175"/>
                </a:moveTo>
                <a:lnTo>
                  <a:pt x="2742" y="175"/>
                </a:lnTo>
                <a:lnTo>
                  <a:pt x="2742" y="0"/>
                </a:lnTo>
                <a:lnTo>
                  <a:pt x="2950" y="575"/>
                </a:lnTo>
                <a:lnTo>
                  <a:pt x="2742" y="1150"/>
                </a:lnTo>
                <a:lnTo>
                  <a:pt x="2742" y="983"/>
                </a:lnTo>
                <a:lnTo>
                  <a:pt x="0" y="983"/>
                </a:lnTo>
                <a:lnTo>
                  <a:pt x="0" y="575"/>
                </a:lnTo>
                <a:lnTo>
                  <a:pt x="0" y="175"/>
                </a:lnTo>
              </a:path>
            </a:pathLst>
          </a:custGeom>
          <a:solidFill>
            <a:srgbClr val="6699FF"/>
          </a:solidFill>
          <a:ln w="12700" cap="rnd" cmpd="sng">
            <a:solidFill>
              <a:schemeClr val="tx1"/>
            </a:solidFill>
            <a:prstDash val="solid"/>
            <a:round/>
            <a:headEnd/>
            <a:tailEnd/>
          </a:ln>
          <a:effectLst/>
        </p:spPr>
        <p:txBody>
          <a:bodyPr/>
          <a:lstStyle/>
          <a:p>
            <a:endParaRPr lang="zh-TW" altLang="en-US"/>
          </a:p>
        </p:txBody>
      </p:sp>
      <p:sp>
        <p:nvSpPr>
          <p:cNvPr id="375873" name="Freeform 65"/>
          <p:cNvSpPr>
            <a:spLocks/>
          </p:cNvSpPr>
          <p:nvPr/>
        </p:nvSpPr>
        <p:spPr bwMode="blackWhite">
          <a:xfrm>
            <a:off x="5867400" y="3933825"/>
            <a:ext cx="1503363" cy="558800"/>
          </a:xfrm>
          <a:custGeom>
            <a:avLst/>
            <a:gdLst/>
            <a:ahLst/>
            <a:cxnLst>
              <a:cxn ang="0">
                <a:pos x="0" y="175"/>
              </a:cxn>
              <a:cxn ang="0">
                <a:pos x="2742" y="175"/>
              </a:cxn>
              <a:cxn ang="0">
                <a:pos x="2742" y="0"/>
              </a:cxn>
              <a:cxn ang="0">
                <a:pos x="2950" y="575"/>
              </a:cxn>
              <a:cxn ang="0">
                <a:pos x="2742" y="1150"/>
              </a:cxn>
              <a:cxn ang="0">
                <a:pos x="2742" y="983"/>
              </a:cxn>
              <a:cxn ang="0">
                <a:pos x="0" y="983"/>
              </a:cxn>
              <a:cxn ang="0">
                <a:pos x="0" y="575"/>
              </a:cxn>
              <a:cxn ang="0">
                <a:pos x="0" y="175"/>
              </a:cxn>
            </a:cxnLst>
            <a:rect l="0" t="0" r="r" b="b"/>
            <a:pathLst>
              <a:path w="2951" h="1151">
                <a:moveTo>
                  <a:pt x="0" y="175"/>
                </a:moveTo>
                <a:lnTo>
                  <a:pt x="2742" y="175"/>
                </a:lnTo>
                <a:lnTo>
                  <a:pt x="2742" y="0"/>
                </a:lnTo>
                <a:lnTo>
                  <a:pt x="2950" y="575"/>
                </a:lnTo>
                <a:lnTo>
                  <a:pt x="2742" y="1150"/>
                </a:lnTo>
                <a:lnTo>
                  <a:pt x="2742" y="983"/>
                </a:lnTo>
                <a:lnTo>
                  <a:pt x="0" y="983"/>
                </a:lnTo>
                <a:lnTo>
                  <a:pt x="0" y="575"/>
                </a:lnTo>
                <a:lnTo>
                  <a:pt x="0" y="175"/>
                </a:lnTo>
              </a:path>
            </a:pathLst>
          </a:custGeom>
          <a:solidFill>
            <a:srgbClr val="6699FF"/>
          </a:solidFill>
          <a:ln w="12700" cap="rnd" cmpd="sng">
            <a:solidFill>
              <a:schemeClr val="tx1"/>
            </a:solidFill>
            <a:prstDash val="solid"/>
            <a:round/>
            <a:headEnd/>
            <a:tailEnd/>
          </a:ln>
          <a:effectLst/>
        </p:spPr>
        <p:txBody>
          <a:bodyPr/>
          <a:lstStyle/>
          <a:p>
            <a:endParaRPr lang="zh-TW" altLang="en-US"/>
          </a:p>
        </p:txBody>
      </p:sp>
      <p:sp>
        <p:nvSpPr>
          <p:cNvPr id="375874" name="Freeform 66"/>
          <p:cNvSpPr>
            <a:spLocks/>
          </p:cNvSpPr>
          <p:nvPr/>
        </p:nvSpPr>
        <p:spPr bwMode="blackWhite">
          <a:xfrm>
            <a:off x="6659563" y="4941888"/>
            <a:ext cx="711200" cy="558800"/>
          </a:xfrm>
          <a:custGeom>
            <a:avLst/>
            <a:gdLst/>
            <a:ahLst/>
            <a:cxnLst>
              <a:cxn ang="0">
                <a:pos x="0" y="175"/>
              </a:cxn>
              <a:cxn ang="0">
                <a:pos x="2742" y="175"/>
              </a:cxn>
              <a:cxn ang="0">
                <a:pos x="2742" y="0"/>
              </a:cxn>
              <a:cxn ang="0">
                <a:pos x="2950" y="575"/>
              </a:cxn>
              <a:cxn ang="0">
                <a:pos x="2742" y="1150"/>
              </a:cxn>
              <a:cxn ang="0">
                <a:pos x="2742" y="983"/>
              </a:cxn>
              <a:cxn ang="0">
                <a:pos x="0" y="983"/>
              </a:cxn>
              <a:cxn ang="0">
                <a:pos x="0" y="575"/>
              </a:cxn>
              <a:cxn ang="0">
                <a:pos x="0" y="175"/>
              </a:cxn>
            </a:cxnLst>
            <a:rect l="0" t="0" r="r" b="b"/>
            <a:pathLst>
              <a:path w="2951" h="1151">
                <a:moveTo>
                  <a:pt x="0" y="175"/>
                </a:moveTo>
                <a:lnTo>
                  <a:pt x="2742" y="175"/>
                </a:lnTo>
                <a:lnTo>
                  <a:pt x="2742" y="0"/>
                </a:lnTo>
                <a:lnTo>
                  <a:pt x="2950" y="575"/>
                </a:lnTo>
                <a:lnTo>
                  <a:pt x="2742" y="1150"/>
                </a:lnTo>
                <a:lnTo>
                  <a:pt x="2742" y="983"/>
                </a:lnTo>
                <a:lnTo>
                  <a:pt x="0" y="983"/>
                </a:lnTo>
                <a:lnTo>
                  <a:pt x="0" y="575"/>
                </a:lnTo>
                <a:lnTo>
                  <a:pt x="0" y="175"/>
                </a:lnTo>
              </a:path>
            </a:pathLst>
          </a:custGeom>
          <a:solidFill>
            <a:srgbClr val="6699FF"/>
          </a:solidFill>
          <a:ln w="12700" cap="rnd" cmpd="sng">
            <a:solidFill>
              <a:schemeClr val="tx1"/>
            </a:solidFill>
            <a:prstDash val="solid"/>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85720" y="928670"/>
            <a:ext cx="8429684" cy="528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投影片編號版面配置區 4"/>
          <p:cNvSpPr>
            <a:spLocks noGrp="1"/>
          </p:cNvSpPr>
          <p:nvPr>
            <p:ph type="sldNum" sz="quarter" idx="11"/>
          </p:nvPr>
        </p:nvSpPr>
        <p:spPr/>
        <p:txBody>
          <a:bodyPr/>
          <a:lstStyle/>
          <a:p>
            <a:fld id="{95FC3036-2E90-4754-9C58-B9FD5E197214}" type="slidenum">
              <a:rPr lang="zh-TW" altLang="en-US"/>
              <a:pPr/>
              <a:t>2</a:t>
            </a:fld>
            <a:endParaRPr lang="en-US" altLang="zh-TW"/>
          </a:p>
        </p:txBody>
      </p:sp>
      <p:pic>
        <p:nvPicPr>
          <p:cNvPr id="609295" name="Picture 15" descr="3pice-arrow-perspective"/>
          <p:cNvPicPr>
            <a:picLocks noChangeAspect="1" noChangeArrowheads="1"/>
          </p:cNvPicPr>
          <p:nvPr/>
        </p:nvPicPr>
        <p:blipFill>
          <a:blip r:embed="rId2"/>
          <a:srcRect/>
          <a:stretch>
            <a:fillRect/>
          </a:stretch>
        </p:blipFill>
        <p:spPr bwMode="auto">
          <a:xfrm rot="-2560169">
            <a:off x="5308465" y="2769614"/>
            <a:ext cx="3240088" cy="3022600"/>
          </a:xfrm>
          <a:prstGeom prst="rect">
            <a:avLst/>
          </a:prstGeom>
          <a:noFill/>
        </p:spPr>
      </p:pic>
      <p:sp>
        <p:nvSpPr>
          <p:cNvPr id="609282" name="Rectangle 2"/>
          <p:cNvSpPr>
            <a:spLocks noGrp="1" noChangeArrowheads="1"/>
          </p:cNvSpPr>
          <p:nvPr>
            <p:ph type="title"/>
          </p:nvPr>
        </p:nvSpPr>
        <p:spPr/>
        <p:txBody>
          <a:bodyPr/>
          <a:lstStyle/>
          <a:p>
            <a:r>
              <a:rPr lang="zh-TW" altLang="en-US" dirty="0" smtClean="0"/>
              <a:t>資料、資訊、知識</a:t>
            </a:r>
            <a:endParaRPr lang="zh-TW" altLang="en-US" b="1" dirty="0">
              <a:solidFill>
                <a:srgbClr val="FFFF00"/>
              </a:solidFill>
              <a:effectLst>
                <a:outerShdw blurRad="38100" dist="38100" dir="2700000" algn="tl">
                  <a:srgbClr val="C0C0C0"/>
                </a:outerShdw>
              </a:effectLst>
            </a:endParaRPr>
          </a:p>
        </p:txBody>
      </p:sp>
      <p:pic>
        <p:nvPicPr>
          <p:cNvPr id="609284" name="Picture 4" descr="AG00221_[1]"/>
          <p:cNvPicPr>
            <a:picLocks noChangeAspect="1" noChangeArrowheads="1" noCrop="1"/>
          </p:cNvPicPr>
          <p:nvPr/>
        </p:nvPicPr>
        <p:blipFill>
          <a:blip r:embed="rId3"/>
          <a:srcRect/>
          <a:stretch>
            <a:fillRect/>
          </a:stretch>
        </p:blipFill>
        <p:spPr bwMode="auto">
          <a:xfrm>
            <a:off x="2786050" y="4643446"/>
            <a:ext cx="1296987" cy="831850"/>
          </a:xfrm>
          <a:prstGeom prst="rect">
            <a:avLst/>
          </a:prstGeom>
          <a:noFill/>
          <a:ln w="9525">
            <a:noFill/>
            <a:miter lim="800000"/>
            <a:headEnd/>
            <a:tailEnd/>
          </a:ln>
          <a:effectLst/>
        </p:spPr>
      </p:pic>
      <p:pic>
        <p:nvPicPr>
          <p:cNvPr id="609285" name="Picture 5" descr="Red XP arrow"/>
          <p:cNvPicPr>
            <a:picLocks noChangeAspect="1" noChangeArrowheads="1"/>
          </p:cNvPicPr>
          <p:nvPr/>
        </p:nvPicPr>
        <p:blipFill>
          <a:blip r:embed="rId4"/>
          <a:srcRect/>
          <a:stretch>
            <a:fillRect/>
          </a:stretch>
        </p:blipFill>
        <p:spPr bwMode="auto">
          <a:xfrm>
            <a:off x="3217850" y="4283083"/>
            <a:ext cx="431800" cy="422275"/>
          </a:xfrm>
          <a:prstGeom prst="rect">
            <a:avLst/>
          </a:prstGeom>
          <a:noFill/>
        </p:spPr>
      </p:pic>
      <p:pic>
        <p:nvPicPr>
          <p:cNvPr id="609286" name="Picture 6" descr="FIC Tablet PC Access 2002 01-02"/>
          <p:cNvPicPr>
            <a:picLocks noChangeAspect="1" noChangeArrowheads="1"/>
          </p:cNvPicPr>
          <p:nvPr/>
        </p:nvPicPr>
        <p:blipFill>
          <a:blip r:embed="rId5" cstate="print"/>
          <a:srcRect/>
          <a:stretch>
            <a:fillRect/>
          </a:stretch>
        </p:blipFill>
        <p:spPr bwMode="auto">
          <a:xfrm>
            <a:off x="2136762" y="2843221"/>
            <a:ext cx="2447925" cy="1484312"/>
          </a:xfrm>
          <a:prstGeom prst="rect">
            <a:avLst/>
          </a:prstGeom>
          <a:noFill/>
        </p:spPr>
      </p:pic>
      <p:pic>
        <p:nvPicPr>
          <p:cNvPr id="609287" name="Picture 7" descr="Info Worker Oval tablet"/>
          <p:cNvPicPr>
            <a:picLocks noChangeAspect="1" noChangeArrowheads="1"/>
          </p:cNvPicPr>
          <p:nvPr/>
        </p:nvPicPr>
        <p:blipFill>
          <a:blip r:embed="rId6"/>
          <a:srcRect/>
          <a:stretch>
            <a:fillRect/>
          </a:stretch>
        </p:blipFill>
        <p:spPr bwMode="auto">
          <a:xfrm>
            <a:off x="2352662" y="1187458"/>
            <a:ext cx="1970088" cy="1266825"/>
          </a:xfrm>
          <a:prstGeom prst="rect">
            <a:avLst/>
          </a:prstGeom>
          <a:noFill/>
        </p:spPr>
      </p:pic>
      <p:pic>
        <p:nvPicPr>
          <p:cNvPr id="609288" name="Picture 8" descr="Red XP arrow"/>
          <p:cNvPicPr>
            <a:picLocks noChangeAspect="1" noChangeArrowheads="1"/>
          </p:cNvPicPr>
          <p:nvPr/>
        </p:nvPicPr>
        <p:blipFill>
          <a:blip r:embed="rId4"/>
          <a:srcRect/>
          <a:stretch>
            <a:fillRect/>
          </a:stretch>
        </p:blipFill>
        <p:spPr bwMode="auto">
          <a:xfrm>
            <a:off x="3144825" y="2482858"/>
            <a:ext cx="431800" cy="422275"/>
          </a:xfrm>
          <a:prstGeom prst="rect">
            <a:avLst/>
          </a:prstGeom>
          <a:noFill/>
        </p:spPr>
      </p:pic>
      <p:pic>
        <p:nvPicPr>
          <p:cNvPr id="609289" name="Picture 9"/>
          <p:cNvPicPr>
            <a:picLocks noChangeAspect="1" noChangeArrowheads="1"/>
          </p:cNvPicPr>
          <p:nvPr/>
        </p:nvPicPr>
        <p:blipFill>
          <a:blip r:embed="rId7" cstate="print"/>
          <a:srcRect/>
          <a:stretch>
            <a:fillRect/>
          </a:stretch>
        </p:blipFill>
        <p:spPr bwMode="auto">
          <a:xfrm>
            <a:off x="2566975" y="3201996"/>
            <a:ext cx="1800225" cy="935037"/>
          </a:xfrm>
          <a:prstGeom prst="rect">
            <a:avLst/>
          </a:prstGeom>
          <a:noFill/>
          <a:ln w="9525" algn="ctr">
            <a:noFill/>
            <a:miter lim="800000"/>
            <a:headEnd/>
            <a:tailEnd/>
          </a:ln>
          <a:effectLst/>
        </p:spPr>
      </p:pic>
      <p:sp>
        <p:nvSpPr>
          <p:cNvPr id="609290" name="Text Box 10"/>
          <p:cNvSpPr txBox="1">
            <a:spLocks noChangeArrowheads="1"/>
          </p:cNvSpPr>
          <p:nvPr/>
        </p:nvSpPr>
        <p:spPr bwMode="auto">
          <a:xfrm>
            <a:off x="6072198" y="5286388"/>
            <a:ext cx="1873250" cy="519112"/>
          </a:xfrm>
          <a:prstGeom prst="rect">
            <a:avLst/>
          </a:prstGeom>
          <a:noFill/>
          <a:ln w="9525" algn="ctr">
            <a:noFill/>
            <a:miter lim="800000"/>
            <a:headEnd/>
            <a:tailEnd/>
          </a:ln>
          <a:effectLst/>
        </p:spPr>
        <p:txBody>
          <a:bodyPr>
            <a:spAutoFit/>
          </a:bodyPr>
          <a:lstStyle/>
          <a:p>
            <a:pPr algn="ctr" eaLnBrk="0" hangingPunct="0">
              <a:spcBef>
                <a:spcPct val="50000"/>
              </a:spcBef>
            </a:pPr>
            <a:r>
              <a:rPr kumimoji="0" lang="en-US" altLang="zh-TW" sz="2800" b="1" dirty="0">
                <a:solidFill>
                  <a:srgbClr val="FF3300"/>
                </a:solidFill>
                <a:effectLst>
                  <a:outerShdw blurRad="38100" dist="38100" dir="2700000" algn="tl">
                    <a:srgbClr val="C0C0C0"/>
                  </a:outerShdw>
                </a:effectLst>
                <a:latin typeface="Arial Black" pitchFamily="34" charset="0"/>
              </a:rPr>
              <a:t>Data</a:t>
            </a:r>
            <a:endParaRPr kumimoji="0" lang="zh-TW" altLang="en-US" sz="2800" b="1" dirty="0">
              <a:solidFill>
                <a:srgbClr val="FF3300"/>
              </a:solidFill>
              <a:effectLst>
                <a:outerShdw blurRad="38100" dist="38100" dir="2700000" algn="tl">
                  <a:srgbClr val="C0C0C0"/>
                </a:outerShdw>
              </a:effectLst>
              <a:latin typeface="Arial Black" pitchFamily="34" charset="0"/>
            </a:endParaRPr>
          </a:p>
        </p:txBody>
      </p:sp>
      <p:sp>
        <p:nvSpPr>
          <p:cNvPr id="609291" name="Text Box 11"/>
          <p:cNvSpPr txBox="1">
            <a:spLocks noChangeArrowheads="1"/>
          </p:cNvSpPr>
          <p:nvPr/>
        </p:nvSpPr>
        <p:spPr bwMode="auto">
          <a:xfrm>
            <a:off x="5214942" y="3643314"/>
            <a:ext cx="3455988" cy="519112"/>
          </a:xfrm>
          <a:prstGeom prst="rect">
            <a:avLst/>
          </a:prstGeom>
          <a:noFill/>
          <a:ln w="9525" algn="ctr">
            <a:noFill/>
            <a:miter lim="800000"/>
            <a:headEnd/>
            <a:tailEnd/>
          </a:ln>
          <a:effectLst/>
        </p:spPr>
        <p:txBody>
          <a:bodyPr>
            <a:spAutoFit/>
          </a:bodyPr>
          <a:lstStyle/>
          <a:p>
            <a:pPr algn="ctr" eaLnBrk="0" hangingPunct="0">
              <a:spcBef>
                <a:spcPct val="50000"/>
              </a:spcBef>
            </a:pPr>
            <a:r>
              <a:rPr kumimoji="0" lang="en-US" altLang="zh-TW" sz="2800" b="1" dirty="0">
                <a:solidFill>
                  <a:srgbClr val="FF3300"/>
                </a:solidFill>
                <a:effectLst>
                  <a:outerShdw blurRad="38100" dist="38100" dir="2700000" algn="tl">
                    <a:srgbClr val="C0C0C0"/>
                  </a:outerShdw>
                </a:effectLst>
                <a:latin typeface="Arial Black" pitchFamily="34" charset="0"/>
              </a:rPr>
              <a:t>Information</a:t>
            </a:r>
            <a:endParaRPr kumimoji="0" lang="zh-TW" altLang="en-US" sz="2800" b="1" dirty="0">
              <a:solidFill>
                <a:srgbClr val="FF3300"/>
              </a:solidFill>
              <a:effectLst>
                <a:outerShdw blurRad="38100" dist="38100" dir="2700000" algn="tl">
                  <a:srgbClr val="C0C0C0"/>
                </a:outerShdw>
              </a:effectLst>
              <a:latin typeface="Arial Black" pitchFamily="34" charset="0"/>
            </a:endParaRPr>
          </a:p>
        </p:txBody>
      </p:sp>
      <p:pic>
        <p:nvPicPr>
          <p:cNvPr id="609293" name="Picture 13" descr="idea light bulb"/>
          <p:cNvPicPr>
            <a:picLocks noChangeAspect="1" noChangeArrowheads="1"/>
          </p:cNvPicPr>
          <p:nvPr/>
        </p:nvPicPr>
        <p:blipFill>
          <a:blip r:embed="rId8" cstate="print"/>
          <a:srcRect/>
          <a:stretch>
            <a:fillRect/>
          </a:stretch>
        </p:blipFill>
        <p:spPr bwMode="auto">
          <a:xfrm>
            <a:off x="6572264" y="1357298"/>
            <a:ext cx="706437" cy="996950"/>
          </a:xfrm>
          <a:prstGeom prst="rect">
            <a:avLst/>
          </a:prstGeom>
          <a:noFill/>
        </p:spPr>
      </p:pic>
      <p:sp>
        <p:nvSpPr>
          <p:cNvPr id="609294" name="Text Box 14"/>
          <p:cNvSpPr txBox="1">
            <a:spLocks noChangeArrowheads="1"/>
          </p:cNvSpPr>
          <p:nvPr/>
        </p:nvSpPr>
        <p:spPr bwMode="auto">
          <a:xfrm>
            <a:off x="2065325" y="5364171"/>
            <a:ext cx="2916237" cy="825500"/>
          </a:xfrm>
          <a:prstGeom prst="rect">
            <a:avLst/>
          </a:prstGeom>
          <a:noFill/>
          <a:ln w="9525" algn="ctr">
            <a:noFill/>
            <a:miter lim="800000"/>
            <a:headEnd/>
            <a:tailEnd/>
          </a:ln>
          <a:effectLst/>
        </p:spPr>
        <p:txBody>
          <a:bodyPr>
            <a:spAutoFit/>
          </a:bodyPr>
          <a:lstStyle/>
          <a:p>
            <a:pPr eaLnBrk="0" hangingPunct="0">
              <a:spcBef>
                <a:spcPct val="50000"/>
              </a:spcBef>
            </a:pPr>
            <a:r>
              <a:rPr kumimoji="0" lang="en-US" altLang="zh-TW" sz="1600">
                <a:effectLst>
                  <a:outerShdw blurRad="38100" dist="38100" dir="2700000" algn="tl">
                    <a:srgbClr val="C0C0C0"/>
                  </a:outerShdw>
                </a:effectLst>
                <a:latin typeface="Arial" charset="0"/>
              </a:rPr>
              <a:t>000100000001110000011100</a:t>
            </a:r>
            <a:r>
              <a:rPr kumimoji="0" lang="en-US" altLang="zh-TW" sz="1600">
                <a:latin typeface="Arial" charset="0"/>
              </a:rPr>
              <a:t>000100000001110000011100</a:t>
            </a:r>
            <a:r>
              <a:rPr kumimoji="0" lang="en-US" altLang="zh-TW" sz="1600">
                <a:effectLst>
                  <a:outerShdw blurRad="38100" dist="38100" dir="2700000" algn="tl">
                    <a:srgbClr val="C0C0C0"/>
                  </a:outerShdw>
                </a:effectLst>
                <a:latin typeface="Arial" charset="0"/>
              </a:rPr>
              <a:t>100100010000111000111100</a:t>
            </a:r>
          </a:p>
        </p:txBody>
      </p:sp>
      <p:sp>
        <p:nvSpPr>
          <p:cNvPr id="609292" name="Text Box 12"/>
          <p:cNvSpPr txBox="1">
            <a:spLocks noChangeArrowheads="1"/>
          </p:cNvSpPr>
          <p:nvPr/>
        </p:nvSpPr>
        <p:spPr bwMode="auto">
          <a:xfrm>
            <a:off x="5214942" y="1714488"/>
            <a:ext cx="3455988" cy="519113"/>
          </a:xfrm>
          <a:prstGeom prst="rect">
            <a:avLst/>
          </a:prstGeom>
          <a:noFill/>
          <a:ln w="9525" algn="ctr">
            <a:noFill/>
            <a:miter lim="800000"/>
            <a:headEnd/>
            <a:tailEnd/>
          </a:ln>
          <a:effectLst/>
        </p:spPr>
        <p:txBody>
          <a:bodyPr>
            <a:spAutoFit/>
          </a:bodyPr>
          <a:lstStyle/>
          <a:p>
            <a:pPr algn="ctr" eaLnBrk="0" hangingPunct="0">
              <a:spcBef>
                <a:spcPct val="50000"/>
              </a:spcBef>
            </a:pPr>
            <a:r>
              <a:rPr kumimoji="0" lang="en-US" altLang="zh-TW" sz="2800" b="1" dirty="0">
                <a:solidFill>
                  <a:srgbClr val="FF3300"/>
                </a:solidFill>
                <a:effectLst>
                  <a:outerShdw blurRad="38100" dist="38100" dir="2700000" algn="tl">
                    <a:srgbClr val="C0C0C0"/>
                  </a:outerShdw>
                </a:effectLst>
                <a:latin typeface="Arial Black" pitchFamily="34" charset="0"/>
              </a:rPr>
              <a:t>Knowledge</a:t>
            </a:r>
            <a:endParaRPr kumimoji="0" lang="zh-TW" altLang="en-US" sz="2800" b="1" dirty="0">
              <a:solidFill>
                <a:srgbClr val="FF3300"/>
              </a:solidFill>
              <a:effectLst>
                <a:outerShdw blurRad="38100" dist="38100" dir="2700000" algn="tl">
                  <a:srgbClr val="C0C0C0"/>
                </a:outerShdw>
              </a:effectLst>
              <a:latin typeface="Arial Black" pitchFamily="34" charset="0"/>
            </a:endParaRPr>
          </a:p>
        </p:txBody>
      </p:sp>
      <p:sp>
        <p:nvSpPr>
          <p:cNvPr id="609296" name="Rectangle 16"/>
          <p:cNvSpPr>
            <a:spLocks noChangeArrowheads="1"/>
          </p:cNvSpPr>
          <p:nvPr/>
        </p:nvSpPr>
        <p:spPr bwMode="auto">
          <a:xfrm>
            <a:off x="357158" y="1428736"/>
            <a:ext cx="1876454" cy="646331"/>
          </a:xfrm>
          <a:prstGeom prst="rect">
            <a:avLst/>
          </a:prstGeom>
          <a:noFill/>
          <a:ln w="9525">
            <a:noFill/>
            <a:miter lim="800000"/>
            <a:headEnd/>
            <a:tailEnd/>
          </a:ln>
          <a:effectLst/>
        </p:spPr>
        <p:txBody>
          <a:bodyPr wrap="square">
            <a:spAutoFit/>
          </a:bodyPr>
          <a:lstStyle/>
          <a:p>
            <a:pPr algn="ctr"/>
            <a:r>
              <a:rPr lang="zh-TW" altLang="en-US" b="1" dirty="0">
                <a:solidFill>
                  <a:schemeClr val="hlink"/>
                </a:solidFill>
                <a:ea typeface="標楷體" pitchFamily="65" charset="-120"/>
              </a:rPr>
              <a:t>將正確的資訊傳達給正確的人</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repeatCount="indefinite" fill="hold" nodeType="withEffect">
                                  <p:stCondLst>
                                    <p:cond delay="0"/>
                                  </p:stCondLst>
                                  <p:childTnLst>
                                    <p:set>
                                      <p:cBhvr>
                                        <p:cTn id="6" dur="1" fill="hold">
                                          <p:stCondLst>
                                            <p:cond delay="0"/>
                                          </p:stCondLst>
                                        </p:cTn>
                                        <p:tgtEl>
                                          <p:spTgt spid="609289"/>
                                        </p:tgtEl>
                                        <p:attrNameLst>
                                          <p:attrName>style.visibility</p:attrName>
                                        </p:attrNameLst>
                                      </p:cBhvr>
                                      <p:to>
                                        <p:strVal val="visible"/>
                                      </p:to>
                                    </p:set>
                                    <p:animEffect transition="in" filter="slide(fromBottom)">
                                      <p:cBhvr>
                                        <p:cTn id="7" dur="2000"/>
                                        <p:tgtEl>
                                          <p:spTgt spid="609289"/>
                                        </p:tgtEl>
                                      </p:cBhvr>
                                    </p:animEffect>
                                  </p:childTnLst>
                                </p:cTn>
                              </p:par>
                              <p:par>
                                <p:cTn id="8" presetID="26" presetClass="emph" presetSubtype="0" repeatCount="indefinite" fill="hold" nodeType="withEffect">
                                  <p:stCondLst>
                                    <p:cond delay="0"/>
                                  </p:stCondLst>
                                  <p:childTnLst>
                                    <p:animEffect transition="out" filter="fade">
                                      <p:cBhvr>
                                        <p:cTn id="9" dur="2000" tmFilter="0, 0; .2, .5; .8, .5; 1, 0"/>
                                        <p:tgtEl>
                                          <p:spTgt spid="609293"/>
                                        </p:tgtEl>
                                      </p:cBhvr>
                                    </p:animEffect>
                                    <p:animScale>
                                      <p:cBhvr>
                                        <p:cTn id="10" dur="1000" autoRev="1" fill="hold"/>
                                        <p:tgtEl>
                                          <p:spTgt spid="609293"/>
                                        </p:tgtEl>
                                      </p:cBhvr>
                                      <p:by x="105000" y="105000"/>
                                    </p:animScale>
                                  </p:childTnLst>
                                </p:cTn>
                              </p:par>
                              <p:par>
                                <p:cTn id="11" presetID="28" presetClass="entr" presetSubtype="0" repeatCount="indefinite" fill="hold" grpId="0" nodeType="withEffect">
                                  <p:stCondLst>
                                    <p:cond delay="0"/>
                                  </p:stCondLst>
                                  <p:childTnLst>
                                    <p:set>
                                      <p:cBhvr>
                                        <p:cTn id="12" dur="1" fill="hold">
                                          <p:stCondLst>
                                            <p:cond delay="0"/>
                                          </p:stCondLst>
                                        </p:cTn>
                                        <p:tgtEl>
                                          <p:spTgt spid="609294"/>
                                        </p:tgtEl>
                                        <p:attrNameLst>
                                          <p:attrName>style.visibility</p:attrName>
                                        </p:attrNameLst>
                                      </p:cBhvr>
                                      <p:to>
                                        <p:strVal val="visible"/>
                                      </p:to>
                                    </p:set>
                                    <p:anim calcmode="lin" valueType="num">
                                      <p:cBhvr>
                                        <p:cTn id="13" dur="8000" fill="hold"/>
                                        <p:tgtEl>
                                          <p:spTgt spid="609294"/>
                                        </p:tgtEl>
                                        <p:attrNameLst>
                                          <p:attrName>ppt_x</p:attrName>
                                        </p:attrNameLst>
                                      </p:cBhvr>
                                      <p:tavLst>
                                        <p:tav tm="0">
                                          <p:val>
                                            <p:strVal val="#ppt_x"/>
                                          </p:val>
                                        </p:tav>
                                        <p:tav tm="100000">
                                          <p:val>
                                            <p:strVal val="#ppt_x"/>
                                          </p:val>
                                        </p:tav>
                                      </p:tavLst>
                                    </p:anim>
                                    <p:anim calcmode="lin" valueType="num">
                                      <p:cBhvr>
                                        <p:cTn id="14" dur="8000" fill="hold"/>
                                        <p:tgtEl>
                                          <p:spTgt spid="609294"/>
                                        </p:tgtEl>
                                        <p:attrNameLst>
                                          <p:attrName>ppt_y</p:attrName>
                                        </p:attrNameLst>
                                      </p:cBhvr>
                                      <p:tavLst>
                                        <p:tav tm="0">
                                          <p:val>
                                            <p:strVal val="#ppt_y+1"/>
                                          </p:val>
                                        </p:tav>
                                        <p:tav tm="100000">
                                          <p:val>
                                            <p:strVal val="#ppt_y-1"/>
                                          </p:val>
                                        </p:tav>
                                      </p:tavLst>
                                    </p:anim>
                                  </p:childTnLst>
                                </p:cTn>
                              </p:par>
                              <p:par>
                                <p:cTn id="15" presetID="22" presetClass="entr" presetSubtype="4" fill="hold" nodeType="withEffect">
                                  <p:stCondLst>
                                    <p:cond delay="0"/>
                                  </p:stCondLst>
                                  <p:childTnLst>
                                    <p:set>
                                      <p:cBhvr>
                                        <p:cTn id="16" dur="1" fill="hold">
                                          <p:stCondLst>
                                            <p:cond delay="0"/>
                                          </p:stCondLst>
                                        </p:cTn>
                                        <p:tgtEl>
                                          <p:spTgt spid="609295"/>
                                        </p:tgtEl>
                                        <p:attrNameLst>
                                          <p:attrName>style.visibility</p:attrName>
                                        </p:attrNameLst>
                                      </p:cBhvr>
                                      <p:to>
                                        <p:strVal val="visible"/>
                                      </p:to>
                                    </p:set>
                                    <p:animEffect transition="in" filter="wipe(down)">
                                      <p:cBhvr>
                                        <p:cTn id="17" dur="2000"/>
                                        <p:tgtEl>
                                          <p:spTgt spid="609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投影片編號版面配置區 6"/>
          <p:cNvSpPr>
            <a:spLocks noGrp="1"/>
          </p:cNvSpPr>
          <p:nvPr>
            <p:ph type="sldNum" sz="quarter" idx="12"/>
          </p:nvPr>
        </p:nvSpPr>
        <p:spPr/>
        <p:txBody>
          <a:bodyPr/>
          <a:lstStyle/>
          <a:p>
            <a:pPr>
              <a:defRPr/>
            </a:pPr>
            <a:fld id="{099CEC3D-AB5E-4D4E-AA52-3B440D32F4C0}" type="slidenum">
              <a:rPr lang="en-US" altLang="zh-TW"/>
              <a:pPr>
                <a:defRPr/>
              </a:pPr>
              <a:t>3</a:t>
            </a:fld>
            <a:endParaRPr lang="en-US" altLang="zh-TW"/>
          </a:p>
        </p:txBody>
      </p:sp>
      <p:pic>
        <p:nvPicPr>
          <p:cNvPr id="995356" name="Picture 28" descr="06wsat"/>
          <p:cNvPicPr>
            <a:picLocks noGrp="1" noChangeAspect="1" noChangeArrowheads="1"/>
          </p:cNvPicPr>
          <p:nvPr>
            <p:ph sz="half" idx="2"/>
          </p:nvPr>
        </p:nvPicPr>
        <p:blipFill>
          <a:blip r:embed="rId2"/>
          <a:srcRect/>
          <a:stretch>
            <a:fillRect/>
          </a:stretch>
        </p:blipFill>
        <p:spPr>
          <a:xfrm>
            <a:off x="6102350" y="2033588"/>
            <a:ext cx="2581275" cy="2554287"/>
          </a:xfrm>
          <a:noFill/>
        </p:spPr>
      </p:pic>
      <p:sp>
        <p:nvSpPr>
          <p:cNvPr id="995330" name="Rectangle 2"/>
          <p:cNvSpPr>
            <a:spLocks noGrp="1" noChangeArrowheads="1"/>
          </p:cNvSpPr>
          <p:nvPr>
            <p:ph type="title"/>
          </p:nvPr>
        </p:nvSpPr>
        <p:spPr/>
        <p:txBody>
          <a:bodyPr/>
          <a:lstStyle/>
          <a:p>
            <a:pPr eaLnBrk="1" hangingPunct="1">
              <a:defRPr/>
            </a:pPr>
            <a:r>
              <a:rPr lang="zh-TW" altLang="en-US" dirty="0" smtClean="0"/>
              <a:t>資料、資訊、知識</a:t>
            </a:r>
          </a:p>
        </p:txBody>
      </p:sp>
      <p:pic>
        <p:nvPicPr>
          <p:cNvPr id="995350" name="Picture 22" descr="4190,5a8e6c,2693a,1">
            <a:hlinkClick r:id="rId3"/>
          </p:cNvPr>
          <p:cNvPicPr>
            <a:picLocks noGrp="1" noChangeAspect="1" noChangeArrowheads="1" noCrop="1"/>
          </p:cNvPicPr>
          <p:nvPr>
            <p:ph sz="half" idx="1"/>
          </p:nvPr>
        </p:nvPicPr>
        <p:blipFill>
          <a:blip r:embed="rId4"/>
          <a:srcRect/>
          <a:stretch>
            <a:fillRect/>
          </a:stretch>
        </p:blipFill>
        <p:spPr>
          <a:xfrm>
            <a:off x="5921375" y="2514600"/>
            <a:ext cx="2971800" cy="2228850"/>
          </a:xfrm>
        </p:spPr>
      </p:pic>
      <p:grpSp>
        <p:nvGrpSpPr>
          <p:cNvPr id="2" name="Group 3"/>
          <p:cNvGrpSpPr>
            <a:grpSpLocks/>
          </p:cNvGrpSpPr>
          <p:nvPr/>
        </p:nvGrpSpPr>
        <p:grpSpPr bwMode="auto">
          <a:xfrm>
            <a:off x="685800" y="1676400"/>
            <a:ext cx="2057400" cy="2895600"/>
            <a:chOff x="432" y="1248"/>
            <a:chExt cx="1296" cy="1824"/>
          </a:xfrm>
        </p:grpSpPr>
        <p:sp>
          <p:nvSpPr>
            <p:cNvPr id="177171" name="Rectangle 4"/>
            <p:cNvSpPr>
              <a:spLocks noChangeArrowheads="1"/>
            </p:cNvSpPr>
            <p:nvPr/>
          </p:nvSpPr>
          <p:spPr bwMode="auto">
            <a:xfrm>
              <a:off x="432" y="1968"/>
              <a:ext cx="1296" cy="1104"/>
            </a:xfrm>
            <a:prstGeom prst="rect">
              <a:avLst/>
            </a:prstGeom>
            <a:solidFill>
              <a:srgbClr val="CCECFF"/>
            </a:solidFill>
            <a:ln w="9525">
              <a:noFill/>
              <a:miter lim="800000"/>
              <a:headEnd/>
              <a:tailEnd/>
            </a:ln>
          </p:spPr>
          <p:txBody>
            <a:bodyPr wrap="none" anchor="ctr"/>
            <a:lstStyle/>
            <a:p>
              <a:endParaRPr lang="zh-TW" altLang="en-US"/>
            </a:p>
          </p:txBody>
        </p:sp>
        <p:sp>
          <p:nvSpPr>
            <p:cNvPr id="177172" name="Rectangle 5"/>
            <p:cNvSpPr>
              <a:spLocks noChangeArrowheads="1"/>
            </p:cNvSpPr>
            <p:nvPr/>
          </p:nvSpPr>
          <p:spPr bwMode="auto">
            <a:xfrm>
              <a:off x="432" y="1248"/>
              <a:ext cx="1248" cy="384"/>
            </a:xfrm>
            <a:prstGeom prst="rect">
              <a:avLst/>
            </a:prstGeom>
            <a:solidFill>
              <a:srgbClr val="FFCC66"/>
            </a:solidFill>
            <a:ln w="9525">
              <a:noFill/>
              <a:miter lim="800000"/>
              <a:headEnd/>
              <a:tailEnd/>
            </a:ln>
          </p:spPr>
          <p:txBody>
            <a:bodyPr wrap="none" anchor="ctr"/>
            <a:lstStyle/>
            <a:p>
              <a:endParaRPr lang="zh-TW" altLang="en-US"/>
            </a:p>
          </p:txBody>
        </p:sp>
        <p:pic>
          <p:nvPicPr>
            <p:cNvPr id="177173" name="Picture 6" descr="AN04196_"/>
            <p:cNvPicPr>
              <a:picLocks noChangeAspect="1" noChangeArrowheads="1"/>
            </p:cNvPicPr>
            <p:nvPr/>
          </p:nvPicPr>
          <p:blipFill>
            <a:blip r:embed="rId5"/>
            <a:srcRect/>
            <a:stretch>
              <a:fillRect/>
            </a:stretch>
          </p:blipFill>
          <p:spPr bwMode="auto">
            <a:xfrm>
              <a:off x="462" y="1349"/>
              <a:ext cx="363" cy="157"/>
            </a:xfrm>
            <a:prstGeom prst="rect">
              <a:avLst/>
            </a:prstGeom>
            <a:noFill/>
            <a:ln w="9525">
              <a:noFill/>
              <a:miter lim="800000"/>
              <a:headEnd/>
              <a:tailEnd/>
            </a:ln>
          </p:spPr>
        </p:pic>
        <p:pic>
          <p:nvPicPr>
            <p:cNvPr id="177174" name="Picture 7" descr="AN04196_"/>
            <p:cNvPicPr>
              <a:picLocks noChangeAspect="1" noChangeArrowheads="1"/>
            </p:cNvPicPr>
            <p:nvPr/>
          </p:nvPicPr>
          <p:blipFill>
            <a:blip r:embed="rId5"/>
            <a:srcRect/>
            <a:stretch>
              <a:fillRect/>
            </a:stretch>
          </p:blipFill>
          <p:spPr bwMode="auto">
            <a:xfrm>
              <a:off x="858" y="1349"/>
              <a:ext cx="362" cy="157"/>
            </a:xfrm>
            <a:prstGeom prst="rect">
              <a:avLst/>
            </a:prstGeom>
            <a:noFill/>
            <a:ln w="9525">
              <a:noFill/>
              <a:miter lim="800000"/>
              <a:headEnd/>
              <a:tailEnd/>
            </a:ln>
          </p:spPr>
        </p:pic>
        <p:pic>
          <p:nvPicPr>
            <p:cNvPr id="177175" name="Picture 8" descr="AN04196_"/>
            <p:cNvPicPr>
              <a:picLocks noChangeAspect="1" noChangeArrowheads="1"/>
            </p:cNvPicPr>
            <p:nvPr/>
          </p:nvPicPr>
          <p:blipFill>
            <a:blip r:embed="rId5"/>
            <a:srcRect/>
            <a:stretch>
              <a:fillRect/>
            </a:stretch>
          </p:blipFill>
          <p:spPr bwMode="auto">
            <a:xfrm>
              <a:off x="1254" y="1349"/>
              <a:ext cx="362" cy="157"/>
            </a:xfrm>
            <a:prstGeom prst="rect">
              <a:avLst/>
            </a:prstGeom>
            <a:noFill/>
            <a:ln w="9525">
              <a:noFill/>
              <a:miter lim="800000"/>
              <a:headEnd/>
              <a:tailEnd/>
            </a:ln>
          </p:spPr>
        </p:pic>
        <p:pic>
          <p:nvPicPr>
            <p:cNvPr id="177176" name="Picture 9" descr="NA01635_"/>
            <p:cNvPicPr>
              <a:picLocks noChangeAspect="1" noChangeArrowheads="1"/>
            </p:cNvPicPr>
            <p:nvPr/>
          </p:nvPicPr>
          <p:blipFill>
            <a:blip r:embed="rId6"/>
            <a:srcRect/>
            <a:stretch>
              <a:fillRect/>
            </a:stretch>
          </p:blipFill>
          <p:spPr bwMode="auto">
            <a:xfrm>
              <a:off x="672" y="2256"/>
              <a:ext cx="864" cy="655"/>
            </a:xfrm>
            <a:prstGeom prst="rect">
              <a:avLst/>
            </a:prstGeom>
            <a:noFill/>
            <a:ln w="9525">
              <a:noFill/>
              <a:miter lim="800000"/>
              <a:headEnd/>
              <a:tailEnd/>
            </a:ln>
          </p:spPr>
        </p:pic>
      </p:grpSp>
      <p:sp>
        <p:nvSpPr>
          <p:cNvPr id="995338" name="Text Box 10"/>
          <p:cNvSpPr txBox="1">
            <a:spLocks noChangeArrowheads="1"/>
          </p:cNvSpPr>
          <p:nvPr/>
        </p:nvSpPr>
        <p:spPr bwMode="auto">
          <a:xfrm>
            <a:off x="0" y="5181600"/>
            <a:ext cx="2978150" cy="701675"/>
          </a:xfrm>
          <a:prstGeom prst="rect">
            <a:avLst/>
          </a:prstGeom>
          <a:solidFill>
            <a:schemeClr val="bg2"/>
          </a:solidFill>
          <a:ln w="9525">
            <a:noFill/>
            <a:miter lim="800000"/>
            <a:headEnd/>
            <a:tailEnd/>
          </a:ln>
        </p:spPr>
        <p:txBody>
          <a:bodyPr wrap="none">
            <a:spAutoFit/>
          </a:bodyPr>
          <a:lstStyle/>
          <a:p>
            <a:r>
              <a:rPr lang="zh-TW" altLang="en-US" sz="2000" b="1">
                <a:latin typeface="Times New Roman" pitchFamily="18" charset="0"/>
                <a:ea typeface="標楷體" pitchFamily="65" charset="-120"/>
              </a:rPr>
              <a:t>資料：客觀的現象、狀況</a:t>
            </a:r>
          </a:p>
          <a:p>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解決問題的有效性</a:t>
            </a:r>
            <a:r>
              <a:rPr lang="en-US" altLang="zh-TW" sz="2000" b="1">
                <a:latin typeface="Times New Roman" pitchFamily="18" charset="0"/>
                <a:ea typeface="標楷體" pitchFamily="65" charset="-120"/>
              </a:rPr>
              <a:t>0%)</a:t>
            </a:r>
          </a:p>
        </p:txBody>
      </p:sp>
      <p:grpSp>
        <p:nvGrpSpPr>
          <p:cNvPr id="3" name="Group 11"/>
          <p:cNvGrpSpPr>
            <a:grpSpLocks/>
          </p:cNvGrpSpPr>
          <p:nvPr/>
        </p:nvGrpSpPr>
        <p:grpSpPr bwMode="auto">
          <a:xfrm>
            <a:off x="3657600" y="1676400"/>
            <a:ext cx="1981200" cy="3276600"/>
            <a:chOff x="2208" y="1248"/>
            <a:chExt cx="1248" cy="2064"/>
          </a:xfrm>
        </p:grpSpPr>
        <p:sp>
          <p:nvSpPr>
            <p:cNvPr id="177165" name="Rectangle 12"/>
            <p:cNvSpPr>
              <a:spLocks noChangeArrowheads="1"/>
            </p:cNvSpPr>
            <p:nvPr/>
          </p:nvSpPr>
          <p:spPr bwMode="auto">
            <a:xfrm>
              <a:off x="2208" y="1248"/>
              <a:ext cx="1248" cy="2064"/>
            </a:xfrm>
            <a:prstGeom prst="rect">
              <a:avLst/>
            </a:prstGeom>
            <a:solidFill>
              <a:srgbClr val="FFCC66"/>
            </a:solidFill>
            <a:ln w="9525">
              <a:noFill/>
              <a:miter lim="800000"/>
              <a:headEnd/>
              <a:tailEnd/>
            </a:ln>
          </p:spPr>
          <p:txBody>
            <a:bodyPr wrap="none" anchor="ctr"/>
            <a:lstStyle/>
            <a:p>
              <a:endParaRPr lang="zh-TW" altLang="en-US"/>
            </a:p>
          </p:txBody>
        </p:sp>
        <p:pic>
          <p:nvPicPr>
            <p:cNvPr id="177166" name="Picture 13" descr="AN04196_"/>
            <p:cNvPicPr>
              <a:picLocks noChangeAspect="1" noChangeArrowheads="1"/>
            </p:cNvPicPr>
            <p:nvPr/>
          </p:nvPicPr>
          <p:blipFill>
            <a:blip r:embed="rId5"/>
            <a:srcRect/>
            <a:stretch>
              <a:fillRect/>
            </a:stretch>
          </p:blipFill>
          <p:spPr bwMode="auto">
            <a:xfrm>
              <a:off x="2238" y="1349"/>
              <a:ext cx="363" cy="157"/>
            </a:xfrm>
            <a:prstGeom prst="rect">
              <a:avLst/>
            </a:prstGeom>
            <a:noFill/>
            <a:ln w="9525">
              <a:noFill/>
              <a:miter lim="800000"/>
              <a:headEnd/>
              <a:tailEnd/>
            </a:ln>
          </p:spPr>
        </p:pic>
        <p:pic>
          <p:nvPicPr>
            <p:cNvPr id="177167" name="Picture 14" descr="AN04196_"/>
            <p:cNvPicPr>
              <a:picLocks noChangeAspect="1" noChangeArrowheads="1"/>
            </p:cNvPicPr>
            <p:nvPr/>
          </p:nvPicPr>
          <p:blipFill>
            <a:blip r:embed="rId5"/>
            <a:srcRect/>
            <a:stretch>
              <a:fillRect/>
            </a:stretch>
          </p:blipFill>
          <p:spPr bwMode="auto">
            <a:xfrm>
              <a:off x="2634" y="1349"/>
              <a:ext cx="362" cy="157"/>
            </a:xfrm>
            <a:prstGeom prst="rect">
              <a:avLst/>
            </a:prstGeom>
            <a:noFill/>
            <a:ln w="9525">
              <a:noFill/>
              <a:miter lim="800000"/>
              <a:headEnd/>
              <a:tailEnd/>
            </a:ln>
          </p:spPr>
        </p:pic>
        <p:pic>
          <p:nvPicPr>
            <p:cNvPr id="177168" name="Picture 15" descr="AN04196_"/>
            <p:cNvPicPr>
              <a:picLocks noChangeAspect="1" noChangeArrowheads="1"/>
            </p:cNvPicPr>
            <p:nvPr/>
          </p:nvPicPr>
          <p:blipFill>
            <a:blip r:embed="rId5"/>
            <a:srcRect/>
            <a:stretch>
              <a:fillRect/>
            </a:stretch>
          </p:blipFill>
          <p:spPr bwMode="auto">
            <a:xfrm>
              <a:off x="3030" y="1349"/>
              <a:ext cx="362" cy="157"/>
            </a:xfrm>
            <a:prstGeom prst="rect">
              <a:avLst/>
            </a:prstGeom>
            <a:noFill/>
            <a:ln w="9525">
              <a:noFill/>
              <a:miter lim="800000"/>
              <a:headEnd/>
              <a:tailEnd/>
            </a:ln>
          </p:spPr>
        </p:pic>
        <p:pic>
          <p:nvPicPr>
            <p:cNvPr id="177169" name="Picture 16" descr="NA01635_"/>
            <p:cNvPicPr>
              <a:picLocks noChangeAspect="1" noChangeArrowheads="1"/>
            </p:cNvPicPr>
            <p:nvPr/>
          </p:nvPicPr>
          <p:blipFill>
            <a:blip r:embed="rId6"/>
            <a:srcRect/>
            <a:stretch>
              <a:fillRect/>
            </a:stretch>
          </p:blipFill>
          <p:spPr bwMode="auto">
            <a:xfrm>
              <a:off x="2448" y="2256"/>
              <a:ext cx="864" cy="655"/>
            </a:xfrm>
            <a:prstGeom prst="rect">
              <a:avLst/>
            </a:prstGeom>
            <a:noFill/>
            <a:ln w="9525">
              <a:noFill/>
              <a:miter lim="800000"/>
              <a:headEnd/>
              <a:tailEnd/>
            </a:ln>
          </p:spPr>
        </p:pic>
        <p:sp>
          <p:nvSpPr>
            <p:cNvPr id="177170" name="AutoShape 17"/>
            <p:cNvSpPr>
              <a:spLocks noChangeArrowheads="1"/>
            </p:cNvSpPr>
            <p:nvPr/>
          </p:nvSpPr>
          <p:spPr bwMode="auto">
            <a:xfrm>
              <a:off x="2688" y="1632"/>
              <a:ext cx="288" cy="432"/>
            </a:xfrm>
            <a:prstGeom prst="downArrow">
              <a:avLst>
                <a:gd name="adj1" fmla="val 50000"/>
                <a:gd name="adj2" fmla="val 37500"/>
              </a:avLst>
            </a:prstGeom>
            <a:solidFill>
              <a:schemeClr val="hlink"/>
            </a:solidFill>
            <a:ln w="9525">
              <a:noFill/>
              <a:miter lim="800000"/>
              <a:headEnd/>
              <a:tailEnd/>
            </a:ln>
          </p:spPr>
          <p:txBody>
            <a:bodyPr wrap="none" anchor="ctr"/>
            <a:lstStyle/>
            <a:p>
              <a:endParaRPr lang="zh-TW" altLang="en-US"/>
            </a:p>
          </p:txBody>
        </p:sp>
      </p:grpSp>
      <p:sp>
        <p:nvSpPr>
          <p:cNvPr id="995346" name="Text Box 18"/>
          <p:cNvSpPr txBox="1">
            <a:spLocks noChangeArrowheads="1"/>
          </p:cNvSpPr>
          <p:nvPr/>
        </p:nvSpPr>
        <p:spPr bwMode="auto">
          <a:xfrm>
            <a:off x="2971800" y="5181600"/>
            <a:ext cx="2978150" cy="701675"/>
          </a:xfrm>
          <a:prstGeom prst="rect">
            <a:avLst/>
          </a:prstGeom>
          <a:solidFill>
            <a:srgbClr val="00CC99"/>
          </a:solidFill>
          <a:ln w="9525">
            <a:noFill/>
            <a:miter lim="800000"/>
            <a:headEnd/>
            <a:tailEnd/>
          </a:ln>
        </p:spPr>
        <p:txBody>
          <a:bodyPr wrap="none">
            <a:spAutoFit/>
          </a:bodyPr>
          <a:lstStyle/>
          <a:p>
            <a:r>
              <a:rPr lang="zh-TW" altLang="en-US" sz="2000" b="1">
                <a:solidFill>
                  <a:schemeClr val="bg1"/>
                </a:solidFill>
                <a:latin typeface="Times New Roman" pitchFamily="18" charset="0"/>
                <a:ea typeface="標楷體" pitchFamily="65" charset="-120"/>
              </a:rPr>
              <a:t>資訊：主觀的觀察與推論</a:t>
            </a:r>
          </a:p>
          <a:p>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解決問題的有效性</a:t>
            </a:r>
            <a:r>
              <a:rPr lang="en-US" altLang="zh-TW" sz="2000" b="1">
                <a:latin typeface="Times New Roman" pitchFamily="18" charset="0"/>
                <a:ea typeface="標楷體" pitchFamily="65" charset="-120"/>
              </a:rPr>
              <a:t>30%)</a:t>
            </a:r>
            <a:endParaRPr lang="en-US" altLang="zh-TW" sz="2000" b="1">
              <a:solidFill>
                <a:schemeClr val="bg1"/>
              </a:solidFill>
              <a:latin typeface="Times New Roman" pitchFamily="18" charset="0"/>
              <a:ea typeface="標楷體" pitchFamily="65" charset="-120"/>
            </a:endParaRPr>
          </a:p>
        </p:txBody>
      </p:sp>
      <p:sp>
        <p:nvSpPr>
          <p:cNvPr id="995348" name="Text Box 20"/>
          <p:cNvSpPr txBox="1">
            <a:spLocks noChangeArrowheads="1"/>
          </p:cNvSpPr>
          <p:nvPr/>
        </p:nvSpPr>
        <p:spPr bwMode="auto">
          <a:xfrm>
            <a:off x="5911850" y="5181600"/>
            <a:ext cx="3232150" cy="701675"/>
          </a:xfrm>
          <a:prstGeom prst="rect">
            <a:avLst/>
          </a:prstGeom>
          <a:solidFill>
            <a:srgbClr val="FF66FF"/>
          </a:solidFill>
          <a:ln w="9525">
            <a:noFill/>
            <a:miter lim="800000"/>
            <a:headEnd/>
            <a:tailEnd/>
          </a:ln>
        </p:spPr>
        <p:txBody>
          <a:bodyPr wrap="none">
            <a:spAutoFit/>
          </a:bodyPr>
          <a:lstStyle/>
          <a:p>
            <a:r>
              <a:rPr lang="zh-TW" altLang="en-US" sz="2000" b="1">
                <a:solidFill>
                  <a:schemeClr val="bg2"/>
                </a:solidFill>
                <a:latin typeface="Times New Roman" pitchFamily="18" charset="0"/>
                <a:ea typeface="標楷體" pitchFamily="65" charset="-120"/>
              </a:rPr>
              <a:t>知識：系統化的關係與規則</a:t>
            </a:r>
          </a:p>
          <a:p>
            <a:r>
              <a:rPr lang="en-US" altLang="zh-TW" sz="2000" b="1">
                <a:latin typeface="Times New Roman" pitchFamily="18" charset="0"/>
                <a:ea typeface="標楷體" pitchFamily="65" charset="-120"/>
              </a:rPr>
              <a:t>(</a:t>
            </a:r>
            <a:r>
              <a:rPr lang="zh-TW" altLang="en-US" sz="2000" b="1">
                <a:latin typeface="Times New Roman" pitchFamily="18" charset="0"/>
                <a:ea typeface="標楷體" pitchFamily="65" charset="-120"/>
              </a:rPr>
              <a:t>解決問題的有效性</a:t>
            </a:r>
            <a:r>
              <a:rPr lang="en-US" altLang="zh-TW" sz="2000" b="1">
                <a:latin typeface="Times New Roman" pitchFamily="18" charset="0"/>
                <a:ea typeface="標楷體" pitchFamily="65" charset="-120"/>
              </a:rPr>
              <a:t>60%)</a:t>
            </a:r>
            <a:endParaRPr lang="en-US" altLang="zh-TW" sz="2000" b="1">
              <a:solidFill>
                <a:schemeClr val="bg2"/>
              </a:solidFill>
              <a:latin typeface="Times New Roman" pitchFamily="18" charset="0"/>
              <a:ea typeface="標楷體" pitchFamily="65" charset="-120"/>
            </a:endParaRPr>
          </a:p>
        </p:txBody>
      </p:sp>
      <p:sp>
        <p:nvSpPr>
          <p:cNvPr id="995358" name="AutoShape 30"/>
          <p:cNvSpPr>
            <a:spLocks noChangeArrowheads="1"/>
          </p:cNvSpPr>
          <p:nvPr/>
        </p:nvSpPr>
        <p:spPr bwMode="auto">
          <a:xfrm>
            <a:off x="0" y="998538"/>
            <a:ext cx="4681538" cy="2430462"/>
          </a:xfrm>
          <a:prstGeom prst="wedgeRoundRectCallout">
            <a:avLst>
              <a:gd name="adj1" fmla="val 13648"/>
              <a:gd name="adj2" fmla="val 141116"/>
              <a:gd name="adj3" fmla="val 16667"/>
            </a:avLst>
          </a:prstGeom>
          <a:solidFill>
            <a:srgbClr val="008000"/>
          </a:solidFill>
          <a:ln w="9525">
            <a:solidFill>
              <a:schemeClr val="tx1"/>
            </a:solidFill>
            <a:miter lim="800000"/>
            <a:headEnd/>
            <a:tailEnd/>
          </a:ln>
        </p:spPr>
        <p:txBody>
          <a:bodyPr/>
          <a:lstStyle/>
          <a:p>
            <a:pPr>
              <a:lnSpc>
                <a:spcPct val="75000"/>
              </a:lnSpc>
            </a:pPr>
            <a:endParaRPr lang="en-US" altLang="zh-TW" sz="2400" b="1">
              <a:latin typeface="Times New Roman" pitchFamily="18" charset="0"/>
              <a:ea typeface="標楷體" pitchFamily="65" charset="-120"/>
            </a:endParaRPr>
          </a:p>
          <a:p>
            <a:pPr>
              <a:lnSpc>
                <a:spcPct val="75000"/>
              </a:lnSpc>
            </a:pPr>
            <a:r>
              <a:rPr lang="zh-TW" altLang="en-US" sz="2400" b="1">
                <a:latin typeface="Times New Roman" pitchFamily="18" charset="0"/>
                <a:ea typeface="標楷體" pitchFamily="65" charset="-120"/>
              </a:rPr>
              <a:t>從</a:t>
            </a:r>
            <a:r>
              <a:rPr lang="en-US" altLang="zh-TW" sz="2400" b="1">
                <a:latin typeface="Times New Roman" pitchFamily="18" charset="0"/>
                <a:ea typeface="標楷體" pitchFamily="65" charset="-120"/>
              </a:rPr>
              <a:t>Data </a:t>
            </a:r>
            <a:r>
              <a:rPr lang="zh-TW" altLang="en-US" sz="2400" b="1">
                <a:latin typeface="Times New Roman" pitchFamily="18" charset="0"/>
                <a:ea typeface="標楷體" pitchFamily="65" charset="-120"/>
              </a:rPr>
              <a:t>到 </a:t>
            </a:r>
            <a:r>
              <a:rPr lang="en-US" altLang="zh-TW" sz="2400" b="1">
                <a:latin typeface="Times New Roman" pitchFamily="18" charset="0"/>
                <a:ea typeface="標楷體" pitchFamily="65" charset="-120"/>
              </a:rPr>
              <a:t>Information</a:t>
            </a:r>
            <a:r>
              <a:rPr lang="zh-TW" altLang="en-US" sz="2400" b="1">
                <a:latin typeface="Times New Roman" pitchFamily="18" charset="0"/>
                <a:ea typeface="標楷體" pitchFamily="65" charset="-120"/>
              </a:rPr>
              <a:t>的</a:t>
            </a:r>
            <a:r>
              <a:rPr lang="en-US" altLang="zh-TW" sz="2400" b="1">
                <a:latin typeface="Times New Roman" pitchFamily="18" charset="0"/>
                <a:ea typeface="標楷體" pitchFamily="65" charset="-120"/>
              </a:rPr>
              <a:t>(5C)</a:t>
            </a:r>
            <a:r>
              <a:rPr lang="zh-TW" altLang="en-US" sz="2400" b="1">
                <a:latin typeface="Times New Roman" pitchFamily="18" charset="0"/>
                <a:ea typeface="標楷體" pitchFamily="65" charset="-120"/>
              </a:rPr>
              <a:t>：</a:t>
            </a:r>
          </a:p>
          <a:p>
            <a:pPr>
              <a:lnSpc>
                <a:spcPct val="75000"/>
              </a:lnSpc>
            </a:pPr>
            <a:r>
              <a:rPr lang="zh-TW" altLang="en-US" sz="2400" b="1">
                <a:latin typeface="Times New Roman" pitchFamily="18" charset="0"/>
                <a:ea typeface="標楷體" pitchFamily="65" charset="-120"/>
              </a:rPr>
              <a:t>一、文字化 </a:t>
            </a:r>
            <a:r>
              <a:rPr lang="en-US" altLang="zh-TW" sz="2400" b="1">
                <a:latin typeface="Times New Roman" pitchFamily="18" charset="0"/>
                <a:ea typeface="標楷體" pitchFamily="65" charset="-120"/>
              </a:rPr>
              <a:t>(Contextualized)</a:t>
            </a:r>
          </a:p>
          <a:p>
            <a:pPr>
              <a:lnSpc>
                <a:spcPct val="75000"/>
              </a:lnSpc>
            </a:pPr>
            <a:r>
              <a:rPr lang="zh-TW" altLang="en-US" sz="2400" b="1">
                <a:latin typeface="Times New Roman" pitchFamily="18" charset="0"/>
                <a:ea typeface="標楷體" pitchFamily="65" charset="-120"/>
              </a:rPr>
              <a:t>二、分    類（</a:t>
            </a:r>
            <a:r>
              <a:rPr lang="en-US" altLang="zh-TW" sz="2400" b="1">
                <a:latin typeface="Times New Roman" pitchFamily="18" charset="0"/>
                <a:ea typeface="標楷體" pitchFamily="65" charset="-120"/>
              </a:rPr>
              <a:t>Categorized</a:t>
            </a:r>
            <a:r>
              <a:rPr lang="zh-TW" altLang="en-US" sz="2400" b="1">
                <a:latin typeface="Times New Roman" pitchFamily="18" charset="0"/>
                <a:ea typeface="標楷體" pitchFamily="65" charset="-120"/>
              </a:rPr>
              <a:t>）</a:t>
            </a:r>
          </a:p>
          <a:p>
            <a:pPr>
              <a:lnSpc>
                <a:spcPct val="75000"/>
              </a:lnSpc>
            </a:pPr>
            <a:r>
              <a:rPr lang="zh-TW" altLang="en-US" sz="2400" b="1">
                <a:latin typeface="Times New Roman" pitchFamily="18" charset="0"/>
                <a:ea typeface="標楷體" pitchFamily="65" charset="-120"/>
              </a:rPr>
              <a:t>三、計    算（</a:t>
            </a:r>
            <a:r>
              <a:rPr lang="en-US" altLang="zh-TW" sz="2400" b="1">
                <a:latin typeface="Times New Roman" pitchFamily="18" charset="0"/>
                <a:ea typeface="標楷體" pitchFamily="65" charset="-120"/>
              </a:rPr>
              <a:t>Calculated</a:t>
            </a:r>
            <a:r>
              <a:rPr lang="zh-TW" altLang="en-US" sz="2400" b="1">
                <a:latin typeface="Times New Roman" pitchFamily="18" charset="0"/>
                <a:ea typeface="標楷體" pitchFamily="65" charset="-120"/>
              </a:rPr>
              <a:t>）</a:t>
            </a:r>
          </a:p>
          <a:p>
            <a:pPr>
              <a:lnSpc>
                <a:spcPct val="75000"/>
              </a:lnSpc>
            </a:pPr>
            <a:r>
              <a:rPr lang="zh-TW" altLang="en-US" sz="2400" b="1">
                <a:latin typeface="Times New Roman" pitchFamily="18" charset="0"/>
                <a:ea typeface="標楷體" pitchFamily="65" charset="-120"/>
              </a:rPr>
              <a:t>四、更    正（</a:t>
            </a:r>
            <a:r>
              <a:rPr lang="en-US" altLang="zh-TW" sz="2400" b="1">
                <a:latin typeface="Times New Roman" pitchFamily="18" charset="0"/>
                <a:ea typeface="標楷體" pitchFamily="65" charset="-120"/>
              </a:rPr>
              <a:t>Corrected</a:t>
            </a:r>
            <a:r>
              <a:rPr lang="zh-TW" altLang="en-US" sz="2400" b="1">
                <a:latin typeface="Times New Roman" pitchFamily="18" charset="0"/>
                <a:ea typeface="標楷體" pitchFamily="65" charset="-120"/>
              </a:rPr>
              <a:t>）</a:t>
            </a:r>
          </a:p>
          <a:p>
            <a:pPr>
              <a:lnSpc>
                <a:spcPct val="75000"/>
              </a:lnSpc>
            </a:pPr>
            <a:r>
              <a:rPr lang="zh-TW" altLang="en-US" sz="2400" b="1">
                <a:latin typeface="Times New Roman" pitchFamily="18" charset="0"/>
                <a:ea typeface="標楷體" pitchFamily="65" charset="-120"/>
              </a:rPr>
              <a:t>五、濃    縮（</a:t>
            </a:r>
            <a:r>
              <a:rPr lang="en-US" altLang="zh-TW" sz="2400" b="1">
                <a:latin typeface="Times New Roman" pitchFamily="18" charset="0"/>
                <a:ea typeface="標楷體" pitchFamily="65" charset="-120"/>
              </a:rPr>
              <a:t>Condensed</a:t>
            </a:r>
            <a:r>
              <a:rPr lang="zh-TW" altLang="en-US" sz="2400" b="1">
                <a:latin typeface="Times New Roman" pitchFamily="18" charset="0"/>
                <a:ea typeface="標楷體" pitchFamily="65" charset="-120"/>
              </a:rPr>
              <a:t>）</a:t>
            </a:r>
          </a:p>
          <a:p>
            <a:pPr algn="ctr">
              <a:lnSpc>
                <a:spcPct val="75000"/>
              </a:lnSpc>
            </a:pPr>
            <a:endParaRPr lang="en-US" altLang="zh-TW" sz="2400" b="1">
              <a:latin typeface="Times New Roman" pitchFamily="18" charset="0"/>
              <a:ea typeface="標楷體" pitchFamily="65" charset="-120"/>
            </a:endParaRPr>
          </a:p>
        </p:txBody>
      </p:sp>
      <p:sp>
        <p:nvSpPr>
          <p:cNvPr id="995359" name="AutoShape 31"/>
          <p:cNvSpPr>
            <a:spLocks noChangeArrowheads="1"/>
          </p:cNvSpPr>
          <p:nvPr/>
        </p:nvSpPr>
        <p:spPr bwMode="auto">
          <a:xfrm>
            <a:off x="4462463" y="819150"/>
            <a:ext cx="4681537" cy="2430463"/>
          </a:xfrm>
          <a:prstGeom prst="wedgeRoundRectCallout">
            <a:avLst>
              <a:gd name="adj1" fmla="val -19551"/>
              <a:gd name="adj2" fmla="val 141181"/>
              <a:gd name="adj3" fmla="val 16667"/>
            </a:avLst>
          </a:prstGeom>
          <a:solidFill>
            <a:srgbClr val="9900CC"/>
          </a:solidFill>
          <a:ln w="9525">
            <a:solidFill>
              <a:schemeClr val="tx1"/>
            </a:solidFill>
            <a:miter lim="800000"/>
            <a:headEnd/>
            <a:tailEnd/>
          </a:ln>
        </p:spPr>
        <p:txBody>
          <a:bodyPr/>
          <a:lstStyle/>
          <a:p>
            <a:pPr>
              <a:lnSpc>
                <a:spcPct val="75000"/>
              </a:lnSpc>
            </a:pPr>
            <a:endParaRPr lang="en-US" altLang="zh-TW" sz="2400" b="1">
              <a:latin typeface="Times New Roman" pitchFamily="18" charset="0"/>
              <a:ea typeface="標楷體" pitchFamily="65" charset="-120"/>
            </a:endParaRPr>
          </a:p>
          <a:p>
            <a:pPr>
              <a:lnSpc>
                <a:spcPct val="75000"/>
              </a:lnSpc>
            </a:pPr>
            <a:r>
              <a:rPr lang="zh-TW" altLang="en-US" sz="2400" b="1">
                <a:latin typeface="Times New Roman" pitchFamily="18" charset="0"/>
                <a:ea typeface="標楷體" pitchFamily="65" charset="-120"/>
              </a:rPr>
              <a:t>從</a:t>
            </a:r>
            <a:r>
              <a:rPr lang="en-US" altLang="zh-TW" sz="2400" b="1">
                <a:latin typeface="Times New Roman" pitchFamily="18" charset="0"/>
                <a:ea typeface="標楷體" pitchFamily="65" charset="-120"/>
              </a:rPr>
              <a:t>Information </a:t>
            </a:r>
            <a:r>
              <a:rPr lang="zh-TW" altLang="en-US" sz="2400" b="1">
                <a:latin typeface="Times New Roman" pitchFamily="18" charset="0"/>
                <a:ea typeface="標楷體" pitchFamily="65" charset="-120"/>
              </a:rPr>
              <a:t>到 </a:t>
            </a:r>
            <a:r>
              <a:rPr lang="en-US" altLang="zh-TW" sz="2400" b="1">
                <a:latin typeface="Times New Roman" pitchFamily="18" charset="0"/>
                <a:ea typeface="標楷體" pitchFamily="65" charset="-120"/>
              </a:rPr>
              <a:t>Knowledge</a:t>
            </a:r>
            <a:r>
              <a:rPr lang="zh-TW" altLang="en-US" sz="2400" b="1">
                <a:latin typeface="Times New Roman" pitchFamily="18" charset="0"/>
                <a:ea typeface="標楷體" pitchFamily="65" charset="-120"/>
              </a:rPr>
              <a:t>的（</a:t>
            </a:r>
            <a:r>
              <a:rPr lang="en-US" altLang="zh-TW" sz="2400" b="1">
                <a:latin typeface="Times New Roman" pitchFamily="18" charset="0"/>
                <a:ea typeface="標楷體" pitchFamily="65" charset="-120"/>
              </a:rPr>
              <a:t>4C</a:t>
            </a:r>
            <a:r>
              <a:rPr lang="zh-TW" altLang="en-US" sz="2400" b="1">
                <a:latin typeface="Times New Roman" pitchFamily="18" charset="0"/>
                <a:ea typeface="標楷體" pitchFamily="65" charset="-120"/>
              </a:rPr>
              <a:t>）：</a:t>
            </a:r>
          </a:p>
          <a:p>
            <a:pPr>
              <a:lnSpc>
                <a:spcPct val="75000"/>
              </a:lnSpc>
            </a:pPr>
            <a:r>
              <a:rPr lang="zh-TW" altLang="en-US" sz="2400" b="1">
                <a:latin typeface="Times New Roman" pitchFamily="18" charset="0"/>
                <a:ea typeface="標楷體" pitchFamily="65" charset="-120"/>
              </a:rPr>
              <a:t>一、比較（</a:t>
            </a:r>
            <a:r>
              <a:rPr lang="en-US" altLang="zh-TW" sz="2400" b="1">
                <a:latin typeface="Times New Roman" pitchFamily="18" charset="0"/>
                <a:ea typeface="標楷體" pitchFamily="65" charset="-120"/>
              </a:rPr>
              <a:t>Comparison</a:t>
            </a:r>
            <a:r>
              <a:rPr lang="zh-TW" altLang="en-US" sz="2400" b="1">
                <a:latin typeface="Times New Roman" pitchFamily="18" charset="0"/>
                <a:ea typeface="標楷體" pitchFamily="65" charset="-120"/>
              </a:rPr>
              <a:t>）</a:t>
            </a:r>
          </a:p>
          <a:p>
            <a:pPr>
              <a:lnSpc>
                <a:spcPct val="75000"/>
              </a:lnSpc>
            </a:pPr>
            <a:r>
              <a:rPr lang="zh-TW" altLang="en-US" sz="2400" b="1">
                <a:latin typeface="Times New Roman" pitchFamily="18" charset="0"/>
                <a:ea typeface="標楷體" pitchFamily="65" charset="-120"/>
              </a:rPr>
              <a:t>二、結果（</a:t>
            </a:r>
            <a:r>
              <a:rPr lang="en-US" altLang="zh-TW" sz="2400" b="1">
                <a:latin typeface="Times New Roman" pitchFamily="18" charset="0"/>
                <a:ea typeface="標楷體" pitchFamily="65" charset="-120"/>
              </a:rPr>
              <a:t>Consequences</a:t>
            </a:r>
            <a:r>
              <a:rPr lang="zh-TW" altLang="en-US" sz="2400" b="1">
                <a:latin typeface="Times New Roman" pitchFamily="18" charset="0"/>
                <a:ea typeface="標楷體" pitchFamily="65" charset="-120"/>
              </a:rPr>
              <a:t>）</a:t>
            </a:r>
          </a:p>
          <a:p>
            <a:pPr>
              <a:lnSpc>
                <a:spcPct val="75000"/>
              </a:lnSpc>
            </a:pPr>
            <a:r>
              <a:rPr lang="zh-TW" altLang="en-US" sz="2400" b="1">
                <a:latin typeface="Times New Roman" pitchFamily="18" charset="0"/>
                <a:ea typeface="標楷體" pitchFamily="65" charset="-120"/>
              </a:rPr>
              <a:t>三、連結（</a:t>
            </a:r>
            <a:r>
              <a:rPr lang="en-US" altLang="zh-TW" sz="2400" b="1">
                <a:latin typeface="Times New Roman" pitchFamily="18" charset="0"/>
                <a:ea typeface="標楷體" pitchFamily="65" charset="-120"/>
              </a:rPr>
              <a:t>Connection</a:t>
            </a:r>
            <a:r>
              <a:rPr lang="zh-TW" altLang="en-US" sz="2400" b="1">
                <a:latin typeface="Times New Roman" pitchFamily="18" charset="0"/>
                <a:ea typeface="標楷體" pitchFamily="65" charset="-120"/>
              </a:rPr>
              <a:t>）</a:t>
            </a:r>
          </a:p>
          <a:p>
            <a:pPr>
              <a:lnSpc>
                <a:spcPct val="75000"/>
              </a:lnSpc>
            </a:pPr>
            <a:r>
              <a:rPr lang="zh-TW" altLang="en-US" sz="2400" b="1">
                <a:latin typeface="Times New Roman" pitchFamily="18" charset="0"/>
                <a:ea typeface="標楷體" pitchFamily="65" charset="-120"/>
              </a:rPr>
              <a:t>四、交換（</a:t>
            </a:r>
            <a:r>
              <a:rPr lang="en-US" altLang="zh-TW" sz="2400" b="1">
                <a:latin typeface="Times New Roman" pitchFamily="18" charset="0"/>
                <a:ea typeface="標楷體" pitchFamily="65" charset="-120"/>
              </a:rPr>
              <a:t>Conversation</a:t>
            </a:r>
            <a:r>
              <a:rPr lang="zh-TW" altLang="en-US" sz="2400" b="1">
                <a:latin typeface="Times New Roman" pitchFamily="18" charset="0"/>
                <a:ea typeface="標楷體" pitchFamily="65" charset="-120"/>
              </a:rPr>
              <a:t>）</a:t>
            </a:r>
          </a:p>
          <a:p>
            <a:pPr algn="ctr">
              <a:lnSpc>
                <a:spcPct val="75000"/>
              </a:lnSpc>
            </a:pPr>
            <a:endParaRPr lang="en-US" altLang="zh-TW" sz="2400" b="1">
              <a:latin typeface="Times New Roman"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95338"/>
                                        </p:tgtEl>
                                        <p:attrNameLst>
                                          <p:attrName>style.visibility</p:attrName>
                                        </p:attrNameLst>
                                      </p:cBhvr>
                                      <p:to>
                                        <p:strVal val="visible"/>
                                      </p:to>
                                    </p:set>
                                    <p:anim calcmode="lin" valueType="num">
                                      <p:cBhvr additive="base">
                                        <p:cTn id="25" dur="500" fill="hold"/>
                                        <p:tgtEl>
                                          <p:spTgt spid="995338"/>
                                        </p:tgtEl>
                                        <p:attrNameLst>
                                          <p:attrName>ppt_x</p:attrName>
                                        </p:attrNameLst>
                                      </p:cBhvr>
                                      <p:tavLst>
                                        <p:tav tm="0">
                                          <p:val>
                                            <p:strVal val="#ppt_x"/>
                                          </p:val>
                                        </p:tav>
                                        <p:tav tm="100000">
                                          <p:val>
                                            <p:strVal val="#ppt_x"/>
                                          </p:val>
                                        </p:tav>
                                      </p:tavLst>
                                    </p:anim>
                                    <p:anim calcmode="lin" valueType="num">
                                      <p:cBhvr additive="base">
                                        <p:cTn id="26" dur="500" fill="hold"/>
                                        <p:tgtEl>
                                          <p:spTgt spid="9953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95346"/>
                                        </p:tgtEl>
                                        <p:attrNameLst>
                                          <p:attrName>style.visibility</p:attrName>
                                        </p:attrNameLst>
                                      </p:cBhvr>
                                      <p:to>
                                        <p:strVal val="visible"/>
                                      </p:to>
                                    </p:set>
                                    <p:anim calcmode="lin" valueType="num">
                                      <p:cBhvr additive="base">
                                        <p:cTn id="37" dur="500" fill="hold"/>
                                        <p:tgtEl>
                                          <p:spTgt spid="995346"/>
                                        </p:tgtEl>
                                        <p:attrNameLst>
                                          <p:attrName>ppt_x</p:attrName>
                                        </p:attrNameLst>
                                      </p:cBhvr>
                                      <p:tavLst>
                                        <p:tav tm="0">
                                          <p:val>
                                            <p:strVal val="#ppt_x"/>
                                          </p:val>
                                        </p:tav>
                                        <p:tav tm="100000">
                                          <p:val>
                                            <p:strVal val="#ppt_x"/>
                                          </p:val>
                                        </p:tav>
                                      </p:tavLst>
                                    </p:anim>
                                    <p:anim calcmode="lin" valueType="num">
                                      <p:cBhvr additive="base">
                                        <p:cTn id="38" dur="500" fill="hold"/>
                                        <p:tgtEl>
                                          <p:spTgt spid="9953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953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95356"/>
                                        </p:tgtEl>
                                        <p:attrNameLst>
                                          <p:attrName>style.visibility</p:attrName>
                                        </p:attrNameLst>
                                      </p:cBhvr>
                                      <p:to>
                                        <p:strVal val="visible"/>
                                      </p:to>
                                    </p:set>
                                    <p:anim calcmode="lin" valueType="num">
                                      <p:cBhvr additive="base">
                                        <p:cTn id="47" dur="3000" fill="hold"/>
                                        <p:tgtEl>
                                          <p:spTgt spid="995356"/>
                                        </p:tgtEl>
                                        <p:attrNameLst>
                                          <p:attrName>ppt_x</p:attrName>
                                        </p:attrNameLst>
                                      </p:cBhvr>
                                      <p:tavLst>
                                        <p:tav tm="0">
                                          <p:val>
                                            <p:strVal val="#ppt_x"/>
                                          </p:val>
                                        </p:tav>
                                        <p:tav tm="100000">
                                          <p:val>
                                            <p:strVal val="#ppt_x"/>
                                          </p:val>
                                        </p:tav>
                                      </p:tavLst>
                                    </p:anim>
                                    <p:anim calcmode="lin" valueType="num">
                                      <p:cBhvr additive="base">
                                        <p:cTn id="48" dur="3000" fill="hold"/>
                                        <p:tgtEl>
                                          <p:spTgt spid="99535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953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95348"/>
                                        </p:tgtEl>
                                        <p:attrNameLst>
                                          <p:attrName>style.visibility</p:attrName>
                                        </p:attrNameLst>
                                      </p:cBhvr>
                                      <p:to>
                                        <p:strVal val="visible"/>
                                      </p:to>
                                    </p:set>
                                    <p:anim calcmode="lin" valueType="num">
                                      <p:cBhvr additive="base">
                                        <p:cTn id="57" dur="500" fill="hold"/>
                                        <p:tgtEl>
                                          <p:spTgt spid="995348"/>
                                        </p:tgtEl>
                                        <p:attrNameLst>
                                          <p:attrName>ppt_x</p:attrName>
                                        </p:attrNameLst>
                                      </p:cBhvr>
                                      <p:tavLst>
                                        <p:tav tm="0">
                                          <p:val>
                                            <p:strVal val="#ppt_x"/>
                                          </p:val>
                                        </p:tav>
                                        <p:tav tm="100000">
                                          <p:val>
                                            <p:strVal val="#ppt_x"/>
                                          </p:val>
                                        </p:tav>
                                      </p:tavLst>
                                    </p:anim>
                                    <p:anim calcmode="lin" valueType="num">
                                      <p:cBhvr additive="base">
                                        <p:cTn id="58" dur="500" fill="hold"/>
                                        <p:tgtEl>
                                          <p:spTgt spid="99534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95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8" grpId="0" animBg="1" autoUpdateAnimBg="0"/>
      <p:bldP spid="995346" grpId="0" animBg="1" autoUpdateAnimBg="0"/>
      <p:bldP spid="995348" grpId="0" animBg="1" autoUpdateAnimBg="0"/>
      <p:bldP spid="995358" grpId="0" animBg="1"/>
      <p:bldP spid="9953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Novak</a:t>
            </a:r>
            <a:r>
              <a:rPr lang="zh-TW" altLang="en-US" dirty="0" smtClean="0"/>
              <a:t>的定義</a:t>
            </a:r>
            <a:endParaRPr lang="zh-TW" altLang="en-US" dirty="0"/>
          </a:p>
        </p:txBody>
      </p:sp>
      <p:sp>
        <p:nvSpPr>
          <p:cNvPr id="5" name="投影片編號版面配置區 4"/>
          <p:cNvSpPr>
            <a:spLocks noGrp="1"/>
          </p:cNvSpPr>
          <p:nvPr>
            <p:ph type="sldNum" sz="quarter" idx="12"/>
          </p:nvPr>
        </p:nvSpPr>
        <p:spPr/>
        <p:txBody>
          <a:bodyPr/>
          <a:lstStyle/>
          <a:p>
            <a:pPr>
              <a:defRPr/>
            </a:pPr>
            <a:fld id="{D9BD29C6-6D28-497A-BE09-D4D4EE79A1EF}" type="slidenum">
              <a:rPr lang="en-US" altLang="zh-TW" smtClean="0"/>
              <a:pPr>
                <a:defRPr/>
              </a:pPr>
              <a:t>4</a:t>
            </a:fld>
            <a:endParaRPr lang="en-US" altLang="zh-TW"/>
          </a:p>
        </p:txBody>
      </p:sp>
      <p:pic>
        <p:nvPicPr>
          <p:cNvPr id="1026" name="Picture 2" descr="C:\Users\USER\Pictures\whatisknowle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555827" cy="4824536"/>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732433" y="6058834"/>
            <a:ext cx="7738016" cy="369332"/>
          </a:xfrm>
          <a:prstGeom prst="rect">
            <a:avLst/>
          </a:prstGeom>
          <a:noFill/>
        </p:spPr>
        <p:txBody>
          <a:bodyPr wrap="none" rtlCol="0">
            <a:spAutoFit/>
          </a:bodyPr>
          <a:lstStyle/>
          <a:p>
            <a:r>
              <a:rPr lang="zh-TW" altLang="en-US" dirty="0">
                <a:hlinkClick r:id="rId3"/>
              </a:rPr>
              <a:t>資料</a:t>
            </a:r>
            <a:r>
              <a:rPr lang="zh-TW" altLang="en-US" dirty="0" smtClean="0">
                <a:hlinkClick r:id="rId3"/>
              </a:rPr>
              <a:t>來源：</a:t>
            </a:r>
            <a:r>
              <a:rPr lang="en-US" altLang="zh-TW" dirty="0" smtClean="0">
                <a:hlinkClick r:id="rId3"/>
              </a:rPr>
              <a:t>http</a:t>
            </a:r>
            <a:r>
              <a:rPr lang="en-US" altLang="zh-TW" dirty="0">
                <a:hlinkClick r:id="rId3"/>
              </a:rPr>
              <a:t>://learn.cmappers.net/resource/1L2W8CZG2-KLRBP-25YK</a:t>
            </a:r>
            <a:endParaRPr lang="zh-TW" altLang="en-US" dirty="0"/>
          </a:p>
        </p:txBody>
      </p:sp>
    </p:spTree>
    <p:extLst>
      <p:ext uri="{BB962C8B-B14F-4D97-AF65-F5344CB8AC3E}">
        <p14:creationId xmlns:p14="http://schemas.microsoft.com/office/powerpoint/2010/main" val="703037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74787D78-FECD-46A1-A233-F2CAD7D28684}" type="slidenum">
              <a:rPr lang="en-US" altLang="zh-TW"/>
              <a:pPr>
                <a:defRPr/>
              </a:pPr>
              <a:t>5</a:t>
            </a:fld>
            <a:endParaRPr lang="en-US" altLang="zh-TW"/>
          </a:p>
        </p:txBody>
      </p:sp>
      <p:pic>
        <p:nvPicPr>
          <p:cNvPr id="178179" name="Picture 2"/>
          <p:cNvPicPr>
            <a:picLocks noChangeAspect="1" noChangeArrowheads="1"/>
          </p:cNvPicPr>
          <p:nvPr/>
        </p:nvPicPr>
        <p:blipFill>
          <a:blip r:embed="rId2"/>
          <a:srcRect/>
          <a:stretch>
            <a:fillRect/>
          </a:stretch>
        </p:blipFill>
        <p:spPr bwMode="auto">
          <a:xfrm>
            <a:off x="836613" y="368300"/>
            <a:ext cx="7605712" cy="605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6"/>
          <p:cNvSpPr>
            <a:spLocks noGrp="1"/>
          </p:cNvSpPr>
          <p:nvPr>
            <p:ph type="sldNum" sz="quarter" idx="12"/>
          </p:nvPr>
        </p:nvSpPr>
        <p:spPr/>
        <p:txBody>
          <a:bodyPr/>
          <a:lstStyle/>
          <a:p>
            <a:pPr>
              <a:defRPr/>
            </a:pPr>
            <a:fld id="{FF7B1F03-874F-4FC0-A4BE-7654B3F88CFF}" type="slidenum">
              <a:rPr lang="en-US" altLang="zh-TW"/>
              <a:pPr>
                <a:defRPr/>
              </a:pPr>
              <a:t>6</a:t>
            </a:fld>
            <a:endParaRPr lang="en-US" altLang="zh-TW"/>
          </a:p>
        </p:txBody>
      </p:sp>
      <p:sp>
        <p:nvSpPr>
          <p:cNvPr id="2104322" name="Rectangle 2"/>
          <p:cNvSpPr>
            <a:spLocks noGrp="1" noChangeArrowheads="1"/>
          </p:cNvSpPr>
          <p:nvPr>
            <p:ph type="title"/>
          </p:nvPr>
        </p:nvSpPr>
        <p:spPr/>
        <p:txBody>
          <a:bodyPr/>
          <a:lstStyle/>
          <a:p>
            <a:pPr eaLnBrk="1" hangingPunct="1">
              <a:defRPr/>
            </a:pPr>
            <a:r>
              <a:rPr lang="en-US" altLang="zh-TW" smtClean="0"/>
              <a:t>Webster</a:t>
            </a:r>
            <a:r>
              <a:rPr lang="zh-TW" altLang="en-US" smtClean="0"/>
              <a:t>字典的定義</a:t>
            </a:r>
          </a:p>
        </p:txBody>
      </p:sp>
      <p:sp>
        <p:nvSpPr>
          <p:cNvPr id="179204" name="Rectangle 3"/>
          <p:cNvSpPr>
            <a:spLocks noGrp="1" noChangeArrowheads="1"/>
          </p:cNvSpPr>
          <p:nvPr>
            <p:ph type="body" sz="half" idx="1"/>
          </p:nvPr>
        </p:nvSpPr>
        <p:spPr>
          <a:xfrm>
            <a:off x="476250" y="1268413"/>
            <a:ext cx="6705600" cy="4495800"/>
          </a:xfrm>
        </p:spPr>
        <p:txBody>
          <a:bodyPr/>
          <a:lstStyle/>
          <a:p>
            <a:pPr eaLnBrk="1" hangingPunct="1"/>
            <a:r>
              <a:rPr lang="zh-TW" altLang="en-US" sz="2800" smtClean="0"/>
              <a:t>對一件事實的熟稔度</a:t>
            </a:r>
            <a:r>
              <a:rPr lang="en-US" altLang="zh-TW" sz="2800" smtClean="0"/>
              <a:t>(Acquaintance with a fact)</a:t>
            </a:r>
            <a:r>
              <a:rPr lang="zh-TW" altLang="en-US" sz="2800" smtClean="0"/>
              <a:t>；</a:t>
            </a:r>
          </a:p>
          <a:p>
            <a:pPr eaLnBrk="1" hangingPunct="1"/>
            <a:r>
              <a:rPr lang="zh-TW" altLang="en-US" sz="2800" smtClean="0"/>
              <a:t>一種知覺</a:t>
            </a:r>
            <a:r>
              <a:rPr lang="en-US" altLang="zh-TW" sz="2800" smtClean="0"/>
              <a:t>(Awareness) </a:t>
            </a:r>
            <a:r>
              <a:rPr lang="zh-TW" altLang="en-US" sz="2800" smtClean="0"/>
              <a:t>；</a:t>
            </a:r>
          </a:p>
          <a:p>
            <a:pPr eaLnBrk="1" hangingPunct="1"/>
            <a:r>
              <a:rPr lang="zh-TW" altLang="en-US" sz="2800" smtClean="0"/>
              <a:t>一種了解</a:t>
            </a:r>
            <a:r>
              <a:rPr lang="en-US" altLang="zh-TW" sz="2800" smtClean="0"/>
              <a:t>(Understanding) </a:t>
            </a:r>
            <a:r>
              <a:rPr lang="zh-TW" altLang="en-US" sz="2800" smtClean="0"/>
              <a:t>；</a:t>
            </a:r>
          </a:p>
          <a:p>
            <a:pPr eaLnBrk="1" hangingPunct="1"/>
            <a:r>
              <a:rPr lang="zh-TW" altLang="en-US" sz="2800" smtClean="0"/>
              <a:t>皆要經過心智與學習</a:t>
            </a:r>
            <a:r>
              <a:rPr lang="en-US" altLang="zh-TW" sz="2800" smtClean="0"/>
              <a:t>(Mind and perception)</a:t>
            </a:r>
            <a:r>
              <a:rPr lang="zh-TW" altLang="en-US" sz="2800" smtClean="0"/>
              <a:t>來獲得；</a:t>
            </a:r>
          </a:p>
          <a:p>
            <a:pPr eaLnBrk="1" hangingPunct="1"/>
            <a:r>
              <a:rPr lang="zh-TW" altLang="en-US" sz="2800" smtClean="0"/>
              <a:t>心智所累積的一些事實與原則等。</a:t>
            </a:r>
          </a:p>
        </p:txBody>
      </p:sp>
      <p:pic>
        <p:nvPicPr>
          <p:cNvPr id="179205" name="Picture 4" descr="j0234682"/>
          <p:cNvPicPr>
            <a:picLocks noGrp="1" noChangeAspect="1" noChangeArrowheads="1" noCrop="1"/>
          </p:cNvPicPr>
          <p:nvPr>
            <p:ph sz="half" idx="2"/>
          </p:nvPr>
        </p:nvPicPr>
        <p:blipFill>
          <a:blip r:embed="rId2"/>
          <a:srcRect/>
          <a:stretch>
            <a:fillRect/>
          </a:stretch>
        </p:blipFill>
        <p:spPr>
          <a:xfrm>
            <a:off x="7137400" y="4513263"/>
            <a:ext cx="1620838" cy="1620837"/>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pPr>
              <a:defRPr/>
            </a:pPr>
            <a:fld id="{7D16F87C-CBD5-4DA8-BE1E-B9B22AB41802}" type="slidenum">
              <a:rPr lang="en-US" altLang="zh-TW"/>
              <a:pPr>
                <a:defRPr/>
              </a:pPr>
              <a:t>7</a:t>
            </a:fld>
            <a:endParaRPr lang="en-US" altLang="zh-TW"/>
          </a:p>
        </p:txBody>
      </p:sp>
      <p:sp>
        <p:nvSpPr>
          <p:cNvPr id="2174980" name="Rectangle 4"/>
          <p:cNvSpPr>
            <a:spLocks noChangeArrowheads="1"/>
          </p:cNvSpPr>
          <p:nvPr/>
        </p:nvSpPr>
        <p:spPr bwMode="auto">
          <a:xfrm>
            <a:off x="250825" y="0"/>
            <a:ext cx="8640763" cy="900113"/>
          </a:xfrm>
          <a:prstGeom prst="rect">
            <a:avLst/>
          </a:prstGeom>
          <a:noFill/>
          <a:ln w="9525" algn="ctr">
            <a:noFill/>
            <a:miter lim="800000"/>
            <a:headEnd/>
            <a:tailEnd/>
          </a:ln>
          <a:effectLst/>
        </p:spPr>
        <p:txBody>
          <a:bodyPr lIns="92075" tIns="46038" rIns="92075" bIns="46038" anchor="ctr"/>
          <a:lstStyle/>
          <a:p>
            <a:pPr algn="ctr">
              <a:defRPr/>
            </a:pPr>
            <a:r>
              <a:rPr lang="zh-TW" altLang="en-US" sz="4000" b="1">
                <a:solidFill>
                  <a:schemeClr val="tx2"/>
                </a:solidFill>
                <a:effectLst>
                  <a:outerShdw blurRad="38100" dist="38100" dir="2700000" algn="tl">
                    <a:srgbClr val="000000"/>
                  </a:outerShdw>
                </a:effectLst>
                <a:ea typeface="標楷體" pitchFamily="65" charset="-120"/>
              </a:rPr>
              <a:t>知識、智慧資本與企業價值的關係圖</a:t>
            </a:r>
          </a:p>
        </p:txBody>
      </p:sp>
      <p:pic>
        <p:nvPicPr>
          <p:cNvPr id="217092" name="Picture 5" descr="vb12a-f3-7"/>
          <p:cNvPicPr>
            <a:picLocks noChangeAspect="1" noChangeArrowheads="1"/>
          </p:cNvPicPr>
          <p:nvPr/>
        </p:nvPicPr>
        <p:blipFill>
          <a:blip r:embed="rId2"/>
          <a:srcRect/>
          <a:stretch>
            <a:fillRect/>
          </a:stretch>
        </p:blipFill>
        <p:spPr bwMode="auto">
          <a:xfrm>
            <a:off x="566738" y="1042988"/>
            <a:ext cx="8097837" cy="2152650"/>
          </a:xfrm>
          <a:prstGeom prst="rect">
            <a:avLst/>
          </a:prstGeom>
          <a:noFill/>
          <a:ln w="9525" algn="ctr">
            <a:noFill/>
            <a:miter lim="800000"/>
            <a:headEnd/>
            <a:tailEnd/>
          </a:ln>
        </p:spPr>
      </p:pic>
      <p:sp>
        <p:nvSpPr>
          <p:cNvPr id="217093" name="Text Box 6"/>
          <p:cNvSpPr txBox="1">
            <a:spLocks noChangeArrowheads="1"/>
          </p:cNvSpPr>
          <p:nvPr/>
        </p:nvSpPr>
        <p:spPr bwMode="auto">
          <a:xfrm>
            <a:off x="3222625" y="5815013"/>
            <a:ext cx="2698750" cy="366712"/>
          </a:xfrm>
          <a:prstGeom prst="rect">
            <a:avLst/>
          </a:prstGeom>
          <a:noFill/>
          <a:ln w="9525">
            <a:noFill/>
            <a:miter lim="800000"/>
            <a:headEnd/>
            <a:tailEnd/>
          </a:ln>
        </p:spPr>
        <p:txBody>
          <a:bodyPr wrap="none">
            <a:spAutoFit/>
          </a:bodyPr>
          <a:lstStyle/>
          <a:p>
            <a:r>
              <a:rPr lang="zh-TW" altLang="en-US">
                <a:latin typeface="Times New Roman" pitchFamily="18" charset="0"/>
                <a:ea typeface="標楷體" pitchFamily="65" charset="-120"/>
              </a:rPr>
              <a:t>資料來源：林東清，</a:t>
            </a:r>
            <a:r>
              <a:rPr lang="en-US" altLang="zh-TW">
                <a:latin typeface="Times New Roman" pitchFamily="18" charset="0"/>
                <a:ea typeface="標楷體" pitchFamily="65" charset="-120"/>
              </a:rPr>
              <a:t>2007</a:t>
            </a:r>
          </a:p>
        </p:txBody>
      </p:sp>
      <p:sp>
        <p:nvSpPr>
          <p:cNvPr id="217094" name="Text Box 7"/>
          <p:cNvSpPr txBox="1">
            <a:spLocks noChangeArrowheads="1"/>
          </p:cNvSpPr>
          <p:nvPr/>
        </p:nvSpPr>
        <p:spPr bwMode="auto">
          <a:xfrm>
            <a:off x="701675" y="3473450"/>
            <a:ext cx="7694613" cy="2282825"/>
          </a:xfrm>
          <a:prstGeom prst="rect">
            <a:avLst/>
          </a:prstGeom>
          <a:noFill/>
          <a:ln w="9525">
            <a:noFill/>
            <a:miter lim="800000"/>
            <a:headEnd/>
            <a:tailEnd/>
          </a:ln>
        </p:spPr>
        <p:txBody>
          <a:bodyPr>
            <a:spAutoFit/>
          </a:bodyPr>
          <a:lstStyle/>
          <a:p>
            <a:pPr marL="358775" lvl="2" hangingPunct="0">
              <a:lnSpc>
                <a:spcPct val="120000"/>
              </a:lnSpc>
              <a:spcBef>
                <a:spcPct val="20000"/>
              </a:spcBef>
            </a:pPr>
            <a:r>
              <a:rPr lang="zh-TW" altLang="en-US" sz="2400" b="1">
                <a:solidFill>
                  <a:srgbClr val="FFFF66"/>
                </a:solidFill>
                <a:latin typeface="Times New Roman" pitchFamily="18" charset="0"/>
                <a:ea typeface="標楷體" pitchFamily="65" charset="-120"/>
              </a:rPr>
              <a:t>智慧資本是指每個員工與團隊能為公司帶來競爭優勢的一切知識與能力的總和，其與有形資產有別，大都是無形的 </a:t>
            </a:r>
            <a:r>
              <a:rPr lang="en-US" altLang="zh-TW" sz="2400" b="1">
                <a:solidFill>
                  <a:srgbClr val="FFFF66"/>
                </a:solidFill>
                <a:latin typeface="Times New Roman" pitchFamily="18" charset="0"/>
                <a:ea typeface="標楷體" pitchFamily="65" charset="-120"/>
              </a:rPr>
              <a:t>(Steward, 1997)</a:t>
            </a:r>
            <a:r>
              <a:rPr lang="zh-TW" altLang="en-US" sz="2400" b="1">
                <a:solidFill>
                  <a:srgbClr val="FFFF66"/>
                </a:solidFill>
                <a:latin typeface="Times New Roman" pitchFamily="18" charset="0"/>
                <a:ea typeface="標楷體" pitchFamily="65" charset="-120"/>
              </a:rPr>
              <a:t>。</a:t>
            </a:r>
            <a:r>
              <a:rPr lang="zh-TW" altLang="en-US" sz="2400" b="1" u="sng">
                <a:solidFill>
                  <a:srgbClr val="FFFF66"/>
                </a:solidFill>
                <a:latin typeface="標楷體" pitchFamily="65" charset="-120"/>
                <a:ea typeface="標楷體" pitchFamily="65" charset="-120"/>
              </a:rPr>
              <a:t>此資本意指某種端視投資多少，以及如何投資而決定其價值稱之」 </a:t>
            </a:r>
            <a:r>
              <a:rPr lang="en-US" altLang="zh-TW" sz="2400" b="1" u="sng">
                <a:solidFill>
                  <a:srgbClr val="FFFF66"/>
                </a:solidFill>
                <a:latin typeface="標楷體" pitchFamily="65" charset="-120"/>
                <a:ea typeface="標楷體" pitchFamily="65" charset="-120"/>
              </a:rPr>
              <a:t>(Friedman</a:t>
            </a:r>
            <a:r>
              <a:rPr lang="zh-TW" altLang="en-US" sz="2400" b="1" u="sng">
                <a:solidFill>
                  <a:srgbClr val="FFFF66"/>
                </a:solidFill>
                <a:latin typeface="標楷體" pitchFamily="65" charset="-120"/>
                <a:ea typeface="標楷體" pitchFamily="65" charset="-120"/>
              </a:rPr>
              <a:t>，</a:t>
            </a:r>
            <a:r>
              <a:rPr lang="en-US" altLang="zh-TW" sz="2400" b="1" u="sng">
                <a:solidFill>
                  <a:srgbClr val="FFFF66"/>
                </a:solidFill>
                <a:latin typeface="標楷體" pitchFamily="65" charset="-120"/>
                <a:ea typeface="標楷體" pitchFamily="65" charset="-120"/>
              </a:rPr>
              <a:t>1998)</a:t>
            </a:r>
            <a:r>
              <a:rPr lang="zh-TW" altLang="en-US" sz="2400" b="1" u="sng">
                <a:solidFill>
                  <a:srgbClr val="FFFF66"/>
                </a:solidFill>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教學目標</Template>
  <TotalTime>16</TotalTime>
  <Words>315</Words>
  <Application>Microsoft Office PowerPoint</Application>
  <PresentationFormat>如螢幕大小 (4:3)</PresentationFormat>
  <Paragraphs>55</Paragraphs>
  <Slides>7</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vt:i4>
      </vt:variant>
    </vt:vector>
  </HeadingPairs>
  <TitlesOfParts>
    <vt:vector size="15" baseType="lpstr">
      <vt:lpstr>新細明體</vt:lpstr>
      <vt:lpstr>標楷體</vt:lpstr>
      <vt:lpstr>Arial</vt:lpstr>
      <vt:lpstr>Arial Black</vt:lpstr>
      <vt:lpstr>Calibri</vt:lpstr>
      <vt:lpstr>Symbol</vt:lpstr>
      <vt:lpstr>Times New Roman</vt:lpstr>
      <vt:lpstr>教學目標</vt:lpstr>
      <vt:lpstr>資料、資訊、知識、智慧</vt:lpstr>
      <vt:lpstr>資料、資訊、知識</vt:lpstr>
      <vt:lpstr>資料、資訊、知識</vt:lpstr>
      <vt:lpstr>Novak的定義</vt:lpstr>
      <vt:lpstr>PowerPoint 簡報</vt:lpstr>
      <vt:lpstr>Webster字典的定義</vt:lpstr>
      <vt:lpstr>PowerPoint 簡報</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資料、資訊、知識</dc:title>
  <dc:creator>Your User Name</dc:creator>
  <cp:lastModifiedBy>George Lee</cp:lastModifiedBy>
  <cp:revision>5</cp:revision>
  <dcterms:created xsi:type="dcterms:W3CDTF">2010-07-13T14:22:39Z</dcterms:created>
  <dcterms:modified xsi:type="dcterms:W3CDTF">2017-09-12T02:16:48Z</dcterms:modified>
</cp:coreProperties>
</file>